
<file path=[Content_Types].xml><?xml version="1.0" encoding="utf-8"?>
<Types xmlns="http://schemas.openxmlformats.org/package/2006/content-types">
  <Default Extension="xml" ContentType="application/xml"/>
  <Default Extension="jpeg" ContentType="image/jpeg"/>
  <Default Extension="mp4" ContentType="video/mp4"/>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3" r:id="rId1"/>
  </p:sldMasterIdLst>
  <p:notesMasterIdLst>
    <p:notesMasterId r:id="rId27"/>
  </p:notesMasterIdLst>
  <p:sldIdLst>
    <p:sldId id="277" r:id="rId2"/>
    <p:sldId id="350" r:id="rId3"/>
    <p:sldId id="349" r:id="rId4"/>
    <p:sldId id="351" r:id="rId5"/>
    <p:sldId id="352" r:id="rId6"/>
    <p:sldId id="353" r:id="rId7"/>
    <p:sldId id="354" r:id="rId8"/>
    <p:sldId id="355" r:id="rId9"/>
    <p:sldId id="356" r:id="rId10"/>
    <p:sldId id="357" r:id="rId11"/>
    <p:sldId id="340" r:id="rId12"/>
    <p:sldId id="369" r:id="rId13"/>
    <p:sldId id="307" r:id="rId14"/>
    <p:sldId id="341" r:id="rId15"/>
    <p:sldId id="330" r:id="rId16"/>
    <p:sldId id="329" r:id="rId17"/>
    <p:sldId id="332" r:id="rId18"/>
    <p:sldId id="376" r:id="rId19"/>
    <p:sldId id="358" r:id="rId20"/>
    <p:sldId id="360" r:id="rId21"/>
    <p:sldId id="331" r:id="rId22"/>
    <p:sldId id="342" r:id="rId23"/>
    <p:sldId id="348" r:id="rId24"/>
    <p:sldId id="361" r:id="rId25"/>
    <p:sldId id="362" r:id="rId26"/>
  </p:sldIdLst>
  <p:sldSz cx="9144000" cy="6858000" type="screen4x3"/>
  <p:notesSz cx="6858000" cy="9144000"/>
  <p:custDataLst>
    <p:tags r:id="rId28"/>
  </p:custDataLst>
  <p:defaultTextStyle>
    <a:defPPr>
      <a:defRPr lang="en-GB"/>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69" autoAdjust="0"/>
    <p:restoredTop sz="94679" autoAdjust="0"/>
  </p:normalViewPr>
  <p:slideViewPr>
    <p:cSldViewPr>
      <p:cViewPr varScale="1">
        <p:scale>
          <a:sx n="216" d="100"/>
          <a:sy n="216" d="100"/>
        </p:scale>
        <p:origin x="201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75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tags" Target="tags/tag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466C25B-C695-4829-9862-FEF81BC84F34}" type="slidenum">
              <a:rPr lang="en-GB"/>
              <a:pPr/>
              <a:t>‹n.›</a:t>
            </a:fld>
            <a:endParaRPr lang="en-GB"/>
          </a:p>
        </p:txBody>
      </p:sp>
    </p:spTree>
    <p:extLst>
      <p:ext uri="{BB962C8B-B14F-4D97-AF65-F5344CB8AC3E}">
        <p14:creationId xmlns:p14="http://schemas.microsoft.com/office/powerpoint/2010/main" val="130088211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B63F5C-E355-48DE-8AD2-114CE8629073}" type="slidenum">
              <a:rPr lang="en-GB"/>
              <a:pPr/>
              <a:t>1</a:t>
            </a:fld>
            <a:endParaRPr lang="en-GB"/>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xfrm>
            <a:off x="914400" y="4343400"/>
            <a:ext cx="5029200" cy="4114800"/>
          </a:xfrm>
        </p:spPr>
        <p:txBody>
          <a:bodyPr/>
          <a:lstStyle/>
          <a:p>
            <a:pPr algn="l"/>
            <a:endParaRPr lang="en-GB" dirty="0"/>
          </a:p>
        </p:txBody>
      </p:sp>
    </p:spTree>
    <p:extLst>
      <p:ext uri="{BB962C8B-B14F-4D97-AF65-F5344CB8AC3E}">
        <p14:creationId xmlns:p14="http://schemas.microsoft.com/office/powerpoint/2010/main" val="1348273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0466C25B-C695-4829-9862-FEF81BC84F34}" type="slidenum">
              <a:rPr lang="en-GB" smtClean="0"/>
              <a:pPr/>
              <a:t>5</a:t>
            </a:fld>
            <a:endParaRPr lang="en-GB"/>
          </a:p>
        </p:txBody>
      </p:sp>
    </p:spTree>
    <p:extLst>
      <p:ext uri="{BB962C8B-B14F-4D97-AF65-F5344CB8AC3E}">
        <p14:creationId xmlns:p14="http://schemas.microsoft.com/office/powerpoint/2010/main" val="1261462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Date Placeholder 29"/>
          <p:cNvSpPr>
            <a:spLocks noGrp="1"/>
          </p:cNvSpPr>
          <p:nvPr>
            <p:ph type="dt" sz="half" idx="10"/>
          </p:nvPr>
        </p:nvSpPr>
        <p:spPr/>
        <p:txBody>
          <a:bodyPr/>
          <a:lstStyle/>
          <a:p>
            <a:endParaRPr lang="en-GB"/>
          </a:p>
        </p:txBody>
      </p:sp>
      <p:sp>
        <p:nvSpPr>
          <p:cNvPr id="19" name="Footer Placeholder 18"/>
          <p:cNvSpPr>
            <a:spLocks noGrp="1"/>
          </p:cNvSpPr>
          <p:nvPr>
            <p:ph type="ftr" sz="quarter" idx="11"/>
          </p:nvPr>
        </p:nvSpPr>
        <p:spPr/>
        <p:txBody>
          <a:bodyPr/>
          <a:lstStyle/>
          <a:p>
            <a:r>
              <a:rPr lang="it-IT" smtClean="0"/>
              <a:t>T. Ruggeri - Conferenza Frontiere -   Bologna  13/05/2015</a:t>
            </a:r>
            <a:endParaRPr lang="en-GB"/>
          </a:p>
        </p:txBody>
      </p:sp>
      <p:sp>
        <p:nvSpPr>
          <p:cNvPr id="27" name="Slide Number Placeholder 26"/>
          <p:cNvSpPr>
            <a:spLocks noGrp="1"/>
          </p:cNvSpPr>
          <p:nvPr>
            <p:ph type="sldNum" sz="quarter" idx="12"/>
          </p:nvPr>
        </p:nvSpPr>
        <p:spPr/>
        <p:txBody>
          <a:bodyPr/>
          <a:lstStyle/>
          <a:p>
            <a:fld id="{5318ECFD-0C34-4557-94B7-BFC4E54AA10E}" type="slidenum">
              <a:rPr lang="en-GB" smtClean="0"/>
              <a:pPr/>
              <a:t>‹n.›</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it-IT" smtClean="0"/>
              <a:t>Fare clic per modificare lo stile del titolo</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it-IT" smtClean="0"/>
              <a:t>T. Ruggeri - Conferenza Frontiere -   Bologna  13/05/2015</a:t>
            </a:r>
            <a:endParaRPr lang="en-GB"/>
          </a:p>
        </p:txBody>
      </p:sp>
      <p:sp>
        <p:nvSpPr>
          <p:cNvPr id="6" name="Slide Number Placeholder 5"/>
          <p:cNvSpPr>
            <a:spLocks noGrp="1"/>
          </p:cNvSpPr>
          <p:nvPr>
            <p:ph type="sldNum" sz="quarter" idx="12"/>
          </p:nvPr>
        </p:nvSpPr>
        <p:spPr/>
        <p:txBody>
          <a:bodyPr/>
          <a:lstStyle/>
          <a:p>
            <a:fld id="{371BB88B-D2FD-4E10-8A3A-A30A22CDDFEF}" type="slidenum">
              <a:rPr lang="en-GB" smtClean="0"/>
              <a:pPr/>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it-IT" smtClean="0"/>
              <a:t>T. Ruggeri - Conferenza Frontiere -   Bologna  13/05/2015</a:t>
            </a:r>
            <a:endParaRPr lang="en-GB"/>
          </a:p>
        </p:txBody>
      </p:sp>
      <p:sp>
        <p:nvSpPr>
          <p:cNvPr id="6" name="Slide Number Placeholder 5"/>
          <p:cNvSpPr>
            <a:spLocks noGrp="1"/>
          </p:cNvSpPr>
          <p:nvPr>
            <p:ph type="sldNum" sz="quarter" idx="12"/>
          </p:nvPr>
        </p:nvSpPr>
        <p:spPr/>
        <p:txBody>
          <a:bodyPr/>
          <a:lstStyle/>
          <a:p>
            <a:fld id="{F2E9AB8C-70A9-47EF-A995-43C2F6C161B0}" type="slidenum">
              <a:rPr lang="en-GB" smtClean="0"/>
              <a:pPr/>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it-IT" smtClean="0"/>
              <a:t>Fare clic per modificare lo stile del titolo</a:t>
            </a:r>
            <a:endParaRPr kumimoji="0" lang="en-US"/>
          </a:p>
        </p:txBody>
      </p:sp>
      <p:sp>
        <p:nvSpPr>
          <p:cNvPr id="3" name="Content Placeholder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it-IT" smtClean="0"/>
              <a:t>T. Ruggeri - Conferenza Frontiere -   Bologna  13/05/2015</a:t>
            </a:r>
            <a:endParaRPr lang="en-GB"/>
          </a:p>
        </p:txBody>
      </p:sp>
      <p:sp>
        <p:nvSpPr>
          <p:cNvPr id="6" name="Slide Number Placeholder 5"/>
          <p:cNvSpPr>
            <a:spLocks noGrp="1"/>
          </p:cNvSpPr>
          <p:nvPr>
            <p:ph type="sldNum" sz="quarter" idx="12"/>
          </p:nvPr>
        </p:nvSpPr>
        <p:spPr/>
        <p:txBody>
          <a:bodyPr/>
          <a:lstStyle/>
          <a:p>
            <a:fld id="{20213FC9-5CB2-4111-97E7-8311075E5EDD}" type="slidenum">
              <a:rPr lang="en-GB" smtClean="0"/>
              <a:pPr/>
              <a:t>‹n.›</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it-IT" smtClean="0"/>
              <a:t>T. Ruggeri - Conferenza Frontiere -   Bologna  13/05/2015</a:t>
            </a:r>
            <a:endParaRPr lang="en-GB"/>
          </a:p>
        </p:txBody>
      </p:sp>
      <p:sp>
        <p:nvSpPr>
          <p:cNvPr id="6" name="Slide Number Placeholder 5"/>
          <p:cNvSpPr>
            <a:spLocks noGrp="1"/>
          </p:cNvSpPr>
          <p:nvPr>
            <p:ph type="sldNum" sz="quarter" idx="12"/>
          </p:nvPr>
        </p:nvSpPr>
        <p:spPr/>
        <p:txBody>
          <a:bodyPr/>
          <a:lstStyle/>
          <a:p>
            <a:fld id="{93B6863B-7542-42C6-873A-B68EC40DD64F}" type="slidenum">
              <a:rPr lang="en-GB" smtClean="0"/>
              <a:pPr/>
              <a:t>‹n.›</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it-IT" smtClean="0"/>
              <a:t>T. Ruggeri - Conferenza Frontiere -   Bologna  13/05/2015</a:t>
            </a:r>
            <a:endParaRPr lang="en-GB"/>
          </a:p>
        </p:txBody>
      </p:sp>
      <p:sp>
        <p:nvSpPr>
          <p:cNvPr id="7" name="Slide Number Placeholder 6"/>
          <p:cNvSpPr>
            <a:spLocks noGrp="1"/>
          </p:cNvSpPr>
          <p:nvPr>
            <p:ph type="sldNum" sz="quarter" idx="12"/>
          </p:nvPr>
        </p:nvSpPr>
        <p:spPr/>
        <p:txBody>
          <a:bodyPr/>
          <a:lstStyle/>
          <a:p>
            <a:fld id="{E57FDC0C-8A62-4119-9457-D4941F8E9C44}" type="slidenum">
              <a:rPr lang="en-GB" smtClean="0"/>
              <a:pPr/>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it-IT" smtClean="0"/>
              <a:t>T. Ruggeri - Conferenza Frontiere -   Bologna  13/05/2015</a:t>
            </a:r>
            <a:endParaRPr lang="en-GB"/>
          </a:p>
        </p:txBody>
      </p:sp>
      <p:sp>
        <p:nvSpPr>
          <p:cNvPr id="9" name="Slide Number Placeholder 8"/>
          <p:cNvSpPr>
            <a:spLocks noGrp="1"/>
          </p:cNvSpPr>
          <p:nvPr>
            <p:ph type="sldNum" sz="quarter" idx="12"/>
          </p:nvPr>
        </p:nvSpPr>
        <p:spPr/>
        <p:txBody>
          <a:bodyPr/>
          <a:lstStyle/>
          <a:p>
            <a:fld id="{46103963-9285-44B4-99FC-1D5EE6B69581}" type="slidenum">
              <a:rPr lang="en-GB" smtClean="0"/>
              <a:pPr/>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it-IT" smtClean="0"/>
              <a:t>T. Ruggeri - Conferenza Frontiere -   Bologna  13/05/2015</a:t>
            </a:r>
            <a:endParaRPr lang="en-GB"/>
          </a:p>
        </p:txBody>
      </p:sp>
      <p:sp>
        <p:nvSpPr>
          <p:cNvPr id="5" name="Slide Number Placeholder 4"/>
          <p:cNvSpPr>
            <a:spLocks noGrp="1"/>
          </p:cNvSpPr>
          <p:nvPr>
            <p:ph type="sldNum" sz="quarter" idx="12"/>
          </p:nvPr>
        </p:nvSpPr>
        <p:spPr/>
        <p:txBody>
          <a:bodyPr/>
          <a:lstStyle/>
          <a:p>
            <a:fld id="{0A913E5C-929A-4298-8FBD-A0CF58FC0D83}" type="slidenum">
              <a:rPr lang="en-GB" smtClean="0"/>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it-IT" smtClean="0"/>
              <a:t>T. Ruggeri - Conferenza Frontiere -   Bologna  13/05/2015</a:t>
            </a:r>
            <a:endParaRPr lang="en-GB"/>
          </a:p>
        </p:txBody>
      </p:sp>
      <p:sp>
        <p:nvSpPr>
          <p:cNvPr id="4" name="Slide Number Placeholder 3"/>
          <p:cNvSpPr>
            <a:spLocks noGrp="1"/>
          </p:cNvSpPr>
          <p:nvPr>
            <p:ph type="sldNum" sz="quarter" idx="12"/>
          </p:nvPr>
        </p:nvSpPr>
        <p:spPr/>
        <p:txBody>
          <a:bodyPr/>
          <a:lstStyle/>
          <a:p>
            <a:fld id="{D04D8BA4-6E87-41D6-8802-4C94920DA61E}" type="slidenum">
              <a:rPr lang="en-GB" smtClean="0"/>
              <a:pPr/>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it-IT" smtClean="0"/>
              <a:t>T. Ruggeri - Conferenza Frontiere -   Bologna  13/05/2015</a:t>
            </a:r>
            <a:endParaRPr lang="en-GB"/>
          </a:p>
        </p:txBody>
      </p:sp>
      <p:sp>
        <p:nvSpPr>
          <p:cNvPr id="7" name="Slide Number Placeholder 6"/>
          <p:cNvSpPr>
            <a:spLocks noGrp="1"/>
          </p:cNvSpPr>
          <p:nvPr>
            <p:ph type="sldNum" sz="quarter" idx="12"/>
          </p:nvPr>
        </p:nvSpPr>
        <p:spPr/>
        <p:txBody>
          <a:bodyPr/>
          <a:lstStyle/>
          <a:p>
            <a:fld id="{FA5C4D89-B1FC-41FF-8120-5B0B43CDF4E7}" type="slidenum">
              <a:rPr lang="en-GB" smtClean="0"/>
              <a:pPr/>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it-IT" smtClean="0"/>
              <a:t>T. Ruggeri - Conferenza Frontiere -   Bologna  13/05/2015</a:t>
            </a:r>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1DC92564-59C5-4BE5-9DDB-9AD518F85FBB}" type="slidenum">
              <a:rPr lang="en-GB" smtClean="0"/>
              <a:pPr/>
              <a:t>‹n.›</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it-IT" smtClean="0"/>
              <a:t>T. Ruggeri - Conferenza Frontiere -   Bologna  13/05/2015</a:t>
            </a:r>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EC11086-D0D9-44E4-97D3-A8131047ACDD}" type="slidenum">
              <a:rPr lang="en-GB" smtClean="0"/>
              <a:pPr/>
              <a:t>‹n.›</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17.jpeg"/><Relationship Id="rId5" Type="http://schemas.openxmlformats.org/officeDocument/2006/relationships/image" Target="../media/image18.gif"/><Relationship Id="rId6" Type="http://schemas.openxmlformats.org/officeDocument/2006/relationships/hyperlink" Target="http://it.wikipedia.org/wiki/Reazione_oscillante" TargetMode="External"/><Relationship Id="rId7" Type="http://schemas.openxmlformats.org/officeDocument/2006/relationships/hyperlink" Target="http://it.wikipedia.org/wiki/Termodinamica_del_non_equilibrio" TargetMode="External"/><Relationship Id="rId8" Type="http://schemas.openxmlformats.org/officeDocument/2006/relationships/image" Target="../media/image19.png"/><Relationship Id="rId1" Type="http://schemas.microsoft.com/office/2007/relationships/media" Target="../media/media1.mp4"/><Relationship Id="rId2" Type="http://schemas.openxmlformats.org/officeDocument/2006/relationships/video" Target="../media/media1.mp4"/></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6.xml"/><Relationship Id="rId2"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hyperlink" Target="http://it.wikipedia.org/wiki/Chimica" TargetMode="External"/><Relationship Id="rId4" Type="http://schemas.openxmlformats.org/officeDocument/2006/relationships/hyperlink" Target="http://it.wikipedia.org/wiki/Fisica" TargetMode="External"/><Relationship Id="rId5" Type="http://schemas.openxmlformats.org/officeDocument/2006/relationships/hyperlink" Target="http://it.wikipedia.org/wiki/Cammino_libero_medio" TargetMode="External"/><Relationship Id="rId6" Type="http://schemas.openxmlformats.org/officeDocument/2006/relationships/hyperlink" Target="http://it.wikipedia.org/wiki/Martin_Knudsen_(fisico)" TargetMode="External"/><Relationship Id="rId7" Type="http://schemas.openxmlformats.org/officeDocument/2006/relationships/hyperlink" Target="http://it.wikipedia.org/wiki/1871" TargetMode="External"/><Relationship Id="rId8" Type="http://schemas.openxmlformats.org/officeDocument/2006/relationships/hyperlink" Target="http://it.wikipedia.org/wiki/1949" TargetMode="External"/><Relationship Id="rId9" Type="http://schemas.openxmlformats.org/officeDocument/2006/relationships/hyperlink" Target="http://it.wikipedia.org/wiki/Fluidodinamica" TargetMode="External"/><Relationship Id="rId10" Type="http://schemas.openxmlformats.org/officeDocument/2006/relationships/hyperlink" Target="http://it.wikipedia.org/wiki/Fluido" TargetMode="External"/><Relationship Id="rId1" Type="http://schemas.openxmlformats.org/officeDocument/2006/relationships/slideLayout" Target="../slideLayouts/slideLayout6.xml"/><Relationship Id="rId2" Type="http://schemas.openxmlformats.org/officeDocument/2006/relationships/hyperlink" Target="http://it.wikipedia.org/wiki/Gruppo_adimensional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it.wikipedia.org/wiki/1857" TargetMode="External"/><Relationship Id="rId4" Type="http://schemas.openxmlformats.org/officeDocument/2006/relationships/image" Target="../media/image23.jpeg"/><Relationship Id="rId5" Type="http://schemas.openxmlformats.org/officeDocument/2006/relationships/hyperlink" Target="http://it.wikipedia.org/wiki/1707" TargetMode="External"/><Relationship Id="rId6" Type="http://schemas.openxmlformats.org/officeDocument/2006/relationships/hyperlink" Target="http://it.wikipedia.org/wiki/1783" TargetMode="External"/><Relationship Id="rId7" Type="http://schemas.openxmlformats.org/officeDocument/2006/relationships/image" Target="../media/image24.jpeg"/><Relationship Id="rId8" Type="http://schemas.openxmlformats.org/officeDocument/2006/relationships/image" Target="../media/image25.png"/><Relationship Id="rId9" Type="http://schemas.openxmlformats.org/officeDocument/2006/relationships/image" Target="../media/image26.jpeg"/><Relationship Id="rId10" Type="http://schemas.openxmlformats.org/officeDocument/2006/relationships/image" Target="../media/image27.jpeg"/><Relationship Id="rId11" Type="http://schemas.openxmlformats.org/officeDocument/2006/relationships/image" Target="../media/image28.jpeg"/><Relationship Id="rId1" Type="http://schemas.openxmlformats.org/officeDocument/2006/relationships/slideLayout" Target="../slideLayouts/slideLayout7.xml"/><Relationship Id="rId2" Type="http://schemas.openxmlformats.org/officeDocument/2006/relationships/hyperlink" Target="http://it.wikipedia.org/wiki/1789"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6.xml"/><Relationship Id="rId3"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tags" Target="../tags/tag3.xml"/><Relationship Id="rId2" Type="http://schemas.openxmlformats.org/officeDocument/2006/relationships/tags" Target="../tags/tag4.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jpeg"/><Relationship Id="rId5" Type="http://schemas.openxmlformats.org/officeDocument/2006/relationships/image" Target="../media/image34.jpeg"/><Relationship Id="rId6" Type="http://schemas.openxmlformats.org/officeDocument/2006/relationships/image" Target="../media/image35.jpeg"/><Relationship Id="rId1" Type="http://schemas.openxmlformats.org/officeDocument/2006/relationships/tags" Target="../tags/tag5.x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png"/><Relationship Id="rId1" Type="http://schemas.openxmlformats.org/officeDocument/2006/relationships/tags" Target="../tags/tag6.xml"/><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1" Type="http://schemas.openxmlformats.org/officeDocument/2006/relationships/tags" Target="../tags/tag7.xml"/><Relationship Id="rId2" Type="http://schemas.openxmlformats.org/officeDocument/2006/relationships/tags" Target="../tags/tag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it.wikipedia.org/wiki/Problemi_di_Hilbert" TargetMode="External"/><Relationship Id="rId4" Type="http://schemas.openxmlformats.org/officeDocument/2006/relationships/hyperlink" Target="http://it.wikipedia.org/wiki/Matematica" TargetMode="External"/><Relationship Id="rId1" Type="http://schemas.openxmlformats.org/officeDocument/2006/relationships/slideLayout" Target="../slideLayouts/slideLayout7.xml"/><Relationship Id="rId2" Type="http://schemas.openxmlformats.org/officeDocument/2006/relationships/hyperlink" Target="http://it.wikipedia.org/wiki/Istituto_matematico_Clay"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tags" Target="../tags/tag10.xml"/><Relationship Id="rId2"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1" Type="http://schemas.openxmlformats.org/officeDocument/2006/relationships/hyperlink" Target="http://en.wikipedia.org/wiki/Second_sound" TargetMode="External"/><Relationship Id="rId12" Type="http://schemas.openxmlformats.org/officeDocument/2006/relationships/hyperlink" Target="http://en.wikipedia.org/wiki/Umklapp_scattering" TargetMode="External"/><Relationship Id="rId13"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hyperlink" Target="http://en.wikipedia.org/wiki/Quantum_mechanical" TargetMode="External"/><Relationship Id="rId3" Type="http://schemas.openxmlformats.org/officeDocument/2006/relationships/hyperlink" Target="http://en.wikipedia.org/wiki/Heat_transfer" TargetMode="External"/><Relationship Id="rId4" Type="http://schemas.openxmlformats.org/officeDocument/2006/relationships/hyperlink" Target="http://en.wikipedia.org/wiki/Wave_equation" TargetMode="External"/><Relationship Id="rId5" Type="http://schemas.openxmlformats.org/officeDocument/2006/relationships/hyperlink" Target="http://en.wikipedia.org/wiki/Diffusion" TargetMode="External"/><Relationship Id="rId6" Type="http://schemas.openxmlformats.org/officeDocument/2006/relationships/hyperlink" Target="http://en.wikipedia.org/wiki/Thermal_conductivity" TargetMode="External"/><Relationship Id="rId7" Type="http://schemas.openxmlformats.org/officeDocument/2006/relationships/hyperlink" Target="http://en.wikipedia.org/wiki/Sound" TargetMode="External"/><Relationship Id="rId8" Type="http://schemas.openxmlformats.org/officeDocument/2006/relationships/hyperlink" Target="http://en.wikipedia.org/wiki/Molecules" TargetMode="External"/><Relationship Id="rId9" Type="http://schemas.openxmlformats.org/officeDocument/2006/relationships/hyperlink" Target="http://en.wikipedia.org/wiki/Phonons" TargetMode="External"/><Relationship Id="rId10" Type="http://schemas.openxmlformats.org/officeDocument/2006/relationships/hyperlink" Target="http://en.wikipedia.org/wiki/Superfluid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jpeg"/><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9"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214282" y="-142900"/>
            <a:ext cx="8205814" cy="3681434"/>
          </a:xfrm>
        </p:spPr>
        <p:txBody>
          <a:bodyPr>
            <a:normAutofit/>
          </a:bodyPr>
          <a:lstStyle/>
          <a:p>
            <a:pPr algn="ctr"/>
            <a:r>
              <a:rPr lang="it-IT" sz="4000" dirty="0" smtClean="0">
                <a:solidFill>
                  <a:schemeClr val="bg1"/>
                </a:solidFill>
                <a:effectLst/>
              </a:rPr>
              <a:t>Non-linear </a:t>
            </a:r>
            <a:r>
              <a:rPr lang="it-IT" sz="4000" dirty="0" err="1" smtClean="0">
                <a:solidFill>
                  <a:schemeClr val="bg1"/>
                </a:solidFill>
                <a:effectLst/>
              </a:rPr>
              <a:t>Wave</a:t>
            </a:r>
            <a:r>
              <a:rPr lang="it-IT" sz="4000" dirty="0" smtClean="0">
                <a:solidFill>
                  <a:schemeClr val="bg1"/>
                </a:solidFill>
                <a:effectLst/>
              </a:rPr>
              <a:t> </a:t>
            </a:r>
            <a:r>
              <a:rPr lang="it-IT" sz="4000" dirty="0" err="1" smtClean="0">
                <a:solidFill>
                  <a:schemeClr val="bg1"/>
                </a:solidFill>
                <a:effectLst/>
              </a:rPr>
              <a:t>propagation</a:t>
            </a:r>
            <a:r>
              <a:rPr lang="it-IT" sz="4000" dirty="0" smtClean="0">
                <a:solidFill>
                  <a:schemeClr val="bg1"/>
                </a:solidFill>
                <a:effectLst/>
              </a:rPr>
              <a:t> and Non-Equilibrium </a:t>
            </a:r>
            <a:r>
              <a:rPr lang="it-IT" sz="4000" dirty="0" err="1" smtClean="0">
                <a:solidFill>
                  <a:schemeClr val="bg1"/>
                </a:solidFill>
                <a:effectLst/>
              </a:rPr>
              <a:t>Thermodynamics</a:t>
            </a:r>
            <a:r>
              <a:rPr lang="it-IT" sz="4000" dirty="0" smtClean="0">
                <a:solidFill>
                  <a:schemeClr val="bg1"/>
                </a:solidFill>
                <a:effectLst/>
              </a:rPr>
              <a:t> </a:t>
            </a:r>
            <a:r>
              <a:rPr lang="mr-IN" sz="4000" dirty="0" smtClean="0">
                <a:solidFill>
                  <a:schemeClr val="bg1"/>
                </a:solidFill>
                <a:effectLst/>
              </a:rPr>
              <a:t>–</a:t>
            </a:r>
            <a:r>
              <a:rPr lang="it-IT" sz="4000" dirty="0" smtClean="0">
                <a:solidFill>
                  <a:schemeClr val="bg1"/>
                </a:solidFill>
                <a:effectLst/>
              </a:rPr>
              <a:t> Part 2</a:t>
            </a:r>
            <a:endParaRPr lang="it-IT" sz="4000" dirty="0">
              <a:solidFill>
                <a:schemeClr val="bg1"/>
              </a:solidFill>
              <a:effectLst/>
            </a:endParaRPr>
          </a:p>
        </p:txBody>
      </p:sp>
      <p:sp>
        <p:nvSpPr>
          <p:cNvPr id="74755" name="Rectangle 3"/>
          <p:cNvSpPr>
            <a:spLocks noGrp="1" noChangeArrowheads="1"/>
          </p:cNvSpPr>
          <p:nvPr>
            <p:ph type="subTitle" idx="1"/>
          </p:nvPr>
        </p:nvSpPr>
        <p:spPr>
          <a:xfrm>
            <a:off x="355071" y="3861048"/>
            <a:ext cx="7854696" cy="2112640"/>
          </a:xfrm>
        </p:spPr>
        <p:txBody>
          <a:bodyPr>
            <a:normAutofit fontScale="85000" lnSpcReduction="20000"/>
          </a:bodyPr>
          <a:lstStyle/>
          <a:p>
            <a:pPr algn="ctr"/>
            <a:r>
              <a:rPr lang="it-IT" dirty="0"/>
              <a:t>Tommaso Ruggeri</a:t>
            </a:r>
          </a:p>
          <a:p>
            <a:pPr algn="ctr"/>
            <a:r>
              <a:rPr lang="it-IT" dirty="0" smtClean="0"/>
              <a:t>Università di Bologna</a:t>
            </a:r>
          </a:p>
          <a:p>
            <a:pPr algn="ctr"/>
            <a:endParaRPr lang="it-IT" dirty="0" smtClean="0"/>
          </a:p>
          <a:p>
            <a:pPr algn="ctr"/>
            <a:r>
              <a:rPr lang="it-IT" b="1" dirty="0"/>
              <a:t>Università Cattolica del Sacro Cuore </a:t>
            </a:r>
          </a:p>
          <a:p>
            <a:pPr algn="ctr"/>
            <a:r>
              <a:rPr lang="it-IT" b="1" dirty="0" smtClean="0"/>
              <a:t>Dipartimento </a:t>
            </a:r>
            <a:r>
              <a:rPr lang="it-IT" b="1" dirty="0"/>
              <a:t>di Matematica e Fisica "Niccolò Tartaglia" </a:t>
            </a:r>
            <a:r>
              <a:rPr lang="it-IT" b="1" dirty="0" err="1" smtClean="0"/>
              <a:t>January</a:t>
            </a:r>
            <a:r>
              <a:rPr lang="it-IT" b="1" dirty="0" smtClean="0"/>
              <a:t> </a:t>
            </a:r>
            <a:r>
              <a:rPr lang="it-IT" b="1" dirty="0"/>
              <a:t>23-25, 2017</a:t>
            </a:r>
            <a:endParaRPr lang="it-IT" dirty="0"/>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3834" y="5429264"/>
            <a:ext cx="948004" cy="94800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2667000" y="6356350"/>
            <a:ext cx="4119578" cy="365125"/>
          </a:xfrm>
        </p:spPr>
        <p:txBody>
          <a:bodyPr/>
          <a:lstStyle/>
          <a:p>
            <a:r>
              <a:rPr lang="it-IT" dirty="0" smtClean="0"/>
              <a:t>T. Ruggeri - Conferenza Frontiere -   Bologna  13/05/2015</a:t>
            </a:r>
            <a:endParaRPr lang="en-GB" dirty="0"/>
          </a:p>
        </p:txBody>
      </p:sp>
      <p:sp>
        <p:nvSpPr>
          <p:cNvPr id="3" name="Segnaposto numero diapositiva 2"/>
          <p:cNvSpPr>
            <a:spLocks noGrp="1"/>
          </p:cNvSpPr>
          <p:nvPr>
            <p:ph type="sldNum" sz="quarter" idx="12"/>
          </p:nvPr>
        </p:nvSpPr>
        <p:spPr/>
        <p:txBody>
          <a:bodyPr/>
          <a:lstStyle/>
          <a:p>
            <a:fld id="{D04D8BA4-6E87-41D6-8802-4C94920DA61E}" type="slidenum">
              <a:rPr lang="en-GB" smtClean="0"/>
              <a:pPr/>
              <a:t>10</a:t>
            </a:fld>
            <a:endParaRPr lang="en-GB"/>
          </a:p>
        </p:txBody>
      </p:sp>
      <p:pic>
        <p:nvPicPr>
          <p:cNvPr id="9" name="Immagine 8" descr="belo.jpg"/>
          <p:cNvPicPr>
            <a:picLocks noChangeAspect="1"/>
          </p:cNvPicPr>
          <p:nvPr/>
        </p:nvPicPr>
        <p:blipFill>
          <a:blip r:embed="rId4"/>
          <a:stretch>
            <a:fillRect/>
          </a:stretch>
        </p:blipFill>
        <p:spPr>
          <a:xfrm>
            <a:off x="539552" y="1484784"/>
            <a:ext cx="1381125" cy="1400175"/>
          </a:xfrm>
          <a:prstGeom prst="rect">
            <a:avLst/>
          </a:prstGeom>
        </p:spPr>
      </p:pic>
      <p:pic>
        <p:nvPicPr>
          <p:cNvPr id="10" name="Immagine 9" descr="bzsoup6.gif"/>
          <p:cNvPicPr>
            <a:picLocks noChangeAspect="1"/>
          </p:cNvPicPr>
          <p:nvPr/>
        </p:nvPicPr>
        <p:blipFill>
          <a:blip r:embed="rId5"/>
          <a:stretch>
            <a:fillRect/>
          </a:stretch>
        </p:blipFill>
        <p:spPr>
          <a:xfrm>
            <a:off x="5214942" y="1357298"/>
            <a:ext cx="3600450" cy="3829050"/>
          </a:xfrm>
          <a:prstGeom prst="rect">
            <a:avLst/>
          </a:prstGeom>
        </p:spPr>
      </p:pic>
      <p:sp>
        <p:nvSpPr>
          <p:cNvPr id="11" name="CasellaDiTesto 10"/>
          <p:cNvSpPr txBox="1"/>
          <p:nvPr/>
        </p:nvSpPr>
        <p:spPr>
          <a:xfrm>
            <a:off x="785786" y="3643314"/>
            <a:ext cx="3643338" cy="1754326"/>
          </a:xfrm>
          <a:prstGeom prst="rect">
            <a:avLst/>
          </a:prstGeom>
          <a:noFill/>
        </p:spPr>
        <p:txBody>
          <a:bodyPr wrap="square" rtlCol="0">
            <a:spAutoFit/>
          </a:bodyPr>
          <a:lstStyle/>
          <a:p>
            <a:pPr algn="l"/>
            <a:r>
              <a:rPr lang="it-IT" dirty="0" smtClean="0"/>
              <a:t>La </a:t>
            </a:r>
            <a:r>
              <a:rPr lang="it-IT" b="1" dirty="0" smtClean="0"/>
              <a:t>reazione di </a:t>
            </a:r>
            <a:r>
              <a:rPr lang="it-IT" b="1" dirty="0" err="1" smtClean="0"/>
              <a:t>Belousov-Zhabotinsky</a:t>
            </a:r>
            <a:r>
              <a:rPr lang="it-IT" dirty="0" smtClean="0"/>
              <a:t>, o </a:t>
            </a:r>
            <a:r>
              <a:rPr lang="it-IT" b="1" dirty="0" smtClean="0"/>
              <a:t>BZ</a:t>
            </a:r>
            <a:r>
              <a:rPr lang="it-IT" dirty="0" smtClean="0"/>
              <a:t>, è una delle classiche </a:t>
            </a:r>
            <a:r>
              <a:rPr lang="it-IT" dirty="0" smtClean="0">
                <a:hlinkClick r:id="rId6" tooltip="Reazione oscillante"/>
              </a:rPr>
              <a:t>reazioni chimiche oscillanti</a:t>
            </a:r>
            <a:r>
              <a:rPr lang="it-IT" dirty="0" smtClean="0"/>
              <a:t>, utilizzata come esempio di </a:t>
            </a:r>
            <a:r>
              <a:rPr lang="it-IT" dirty="0" smtClean="0">
                <a:hlinkClick r:id="rId7" tooltip="Termodinamica del non equilibrio"/>
              </a:rPr>
              <a:t>termodinamica di non-equilibrio</a:t>
            </a:r>
            <a:r>
              <a:rPr lang="it-IT" dirty="0" smtClean="0"/>
              <a:t>; </a:t>
            </a:r>
            <a:endParaRPr lang="it-IT" dirty="0"/>
          </a:p>
        </p:txBody>
      </p:sp>
      <p:pic>
        <p:nvPicPr>
          <p:cNvPr id="4" name="Belousov Zhabotinsky reaction.flv.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1979712" y="1340768"/>
            <a:ext cx="2960728" cy="166801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285728"/>
            <a:ext cx="8305800" cy="1143000"/>
          </a:xfrm>
        </p:spPr>
        <p:txBody>
          <a:bodyPr>
            <a:noAutofit/>
          </a:bodyPr>
          <a:lstStyle/>
          <a:p>
            <a:r>
              <a:rPr lang="it-IT" sz="4000" dirty="0" smtClean="0"/>
              <a:t>Applicazioni Termodinamica del </a:t>
            </a:r>
            <a:r>
              <a:rPr lang="it-IT" sz="4000" dirty="0" err="1" smtClean="0"/>
              <a:t>Non-Equilibrio</a:t>
            </a:r>
            <a:endParaRPr lang="it-IT" sz="4000" dirty="0"/>
          </a:p>
        </p:txBody>
      </p:sp>
      <p:sp>
        <p:nvSpPr>
          <p:cNvPr id="3" name="Segnaposto piè di pagina 2"/>
          <p:cNvSpPr>
            <a:spLocks noGrp="1"/>
          </p:cNvSpPr>
          <p:nvPr>
            <p:ph type="ftr" sz="quarter" idx="11"/>
          </p:nvPr>
        </p:nvSpPr>
        <p:spPr>
          <a:xfrm>
            <a:off x="2667000" y="6356350"/>
            <a:ext cx="4333892" cy="365125"/>
          </a:xfrm>
        </p:spPr>
        <p:txBody>
          <a:bodyPr/>
          <a:lstStyle/>
          <a:p>
            <a:r>
              <a:rPr lang="it-IT" dirty="0" smtClean="0"/>
              <a:t>T. Ruggeri - Conferenza Frontiere -   Bologna  13/05/2015</a:t>
            </a:r>
            <a:endParaRPr lang="en-GB" dirty="0"/>
          </a:p>
        </p:txBody>
      </p:sp>
      <p:sp>
        <p:nvSpPr>
          <p:cNvPr id="4" name="Segnaposto numero diapositiva 3"/>
          <p:cNvSpPr>
            <a:spLocks noGrp="1"/>
          </p:cNvSpPr>
          <p:nvPr>
            <p:ph type="sldNum" sz="quarter" idx="12"/>
          </p:nvPr>
        </p:nvSpPr>
        <p:spPr/>
        <p:txBody>
          <a:bodyPr/>
          <a:lstStyle/>
          <a:p>
            <a:fld id="{0A913E5C-929A-4298-8FBD-A0CF58FC0D83}" type="slidenum">
              <a:rPr lang="en-GB" smtClean="0"/>
              <a:pPr/>
              <a:t>11</a:t>
            </a:fld>
            <a:endParaRPr lang="en-GB"/>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11" y="1928802"/>
            <a:ext cx="3143272" cy="2034374"/>
          </a:xfrm>
          <a:prstGeom prst="rect">
            <a:avLst/>
          </a:prstGeom>
        </p:spPr>
      </p:pic>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6314" y="1357298"/>
            <a:ext cx="3530447" cy="2534146"/>
          </a:xfrm>
          <a:prstGeom prst="rect">
            <a:avLst/>
          </a:prstGeom>
        </p:spPr>
      </p:pic>
      <p:pic>
        <p:nvPicPr>
          <p:cNvPr id="7" name="Immagine 6" descr="impianto-hetna.jpg"/>
          <p:cNvPicPr>
            <a:picLocks noChangeAspect="1"/>
          </p:cNvPicPr>
          <p:nvPr/>
        </p:nvPicPr>
        <p:blipFill>
          <a:blip r:embed="rId4"/>
          <a:stretch>
            <a:fillRect/>
          </a:stretch>
        </p:blipFill>
        <p:spPr>
          <a:xfrm>
            <a:off x="3214678" y="4071942"/>
            <a:ext cx="3128969" cy="2309977"/>
          </a:xfrm>
          <a:prstGeom prst="rect">
            <a:avLst/>
          </a:prstGeom>
        </p:spPr>
      </p:pic>
    </p:spTree>
    <p:extLst>
      <p:ext uri="{BB962C8B-B14F-4D97-AF65-F5344CB8AC3E}">
        <p14:creationId xmlns:p14="http://schemas.microsoft.com/office/powerpoint/2010/main" val="4169458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4000" dirty="0" smtClean="0"/>
              <a:t>Due possibili approcci: La Meccanica del Continuo e la Teoria Cinetica.</a:t>
            </a:r>
            <a:endParaRPr lang="it-IT" sz="4000" dirty="0"/>
          </a:p>
        </p:txBody>
      </p:sp>
      <p:sp>
        <p:nvSpPr>
          <p:cNvPr id="3" name="Segnaposto piè di pagina 2"/>
          <p:cNvSpPr>
            <a:spLocks noGrp="1"/>
          </p:cNvSpPr>
          <p:nvPr>
            <p:ph type="ftr" sz="quarter" idx="11"/>
          </p:nvPr>
        </p:nvSpPr>
        <p:spPr>
          <a:xfrm>
            <a:off x="2667000" y="6356350"/>
            <a:ext cx="4405330" cy="365125"/>
          </a:xfrm>
        </p:spPr>
        <p:txBody>
          <a:bodyPr/>
          <a:lstStyle/>
          <a:p>
            <a:r>
              <a:rPr lang="it-IT" dirty="0" smtClean="0"/>
              <a:t>T. Ruggeri - Conferenza Frontiere -   Bologna  13/05/2015</a:t>
            </a:r>
            <a:endParaRPr lang="en-GB" dirty="0"/>
          </a:p>
        </p:txBody>
      </p:sp>
      <p:sp>
        <p:nvSpPr>
          <p:cNvPr id="4" name="Segnaposto numero diapositiva 3"/>
          <p:cNvSpPr>
            <a:spLocks noGrp="1"/>
          </p:cNvSpPr>
          <p:nvPr>
            <p:ph type="sldNum" sz="quarter" idx="12"/>
          </p:nvPr>
        </p:nvSpPr>
        <p:spPr/>
        <p:txBody>
          <a:bodyPr/>
          <a:lstStyle/>
          <a:p>
            <a:fld id="{0A913E5C-929A-4298-8FBD-A0CF58FC0D83}" type="slidenum">
              <a:rPr lang="en-GB" smtClean="0"/>
              <a:pPr/>
              <a:t>12</a:t>
            </a:fld>
            <a:endParaRPr lang="en-GB"/>
          </a:p>
        </p:txBody>
      </p:sp>
      <p:sp>
        <p:nvSpPr>
          <p:cNvPr id="5" name="Rettangolo 4"/>
          <p:cNvSpPr/>
          <p:nvPr/>
        </p:nvSpPr>
        <p:spPr>
          <a:xfrm>
            <a:off x="642910" y="2136339"/>
            <a:ext cx="8143932" cy="1754326"/>
          </a:xfrm>
          <a:prstGeom prst="rect">
            <a:avLst/>
          </a:prstGeom>
        </p:spPr>
        <p:txBody>
          <a:bodyPr wrap="square">
            <a:spAutoFit/>
          </a:bodyPr>
          <a:lstStyle/>
          <a:p>
            <a:pPr algn="l"/>
            <a:r>
              <a:rPr lang="it-IT" dirty="0" smtClean="0"/>
              <a:t>Il </a:t>
            </a:r>
            <a:r>
              <a:rPr lang="it-IT" b="1" dirty="0" smtClean="0"/>
              <a:t>numero di </a:t>
            </a:r>
            <a:r>
              <a:rPr lang="it-IT" b="1" dirty="0" err="1" smtClean="0"/>
              <a:t>Knudsen</a:t>
            </a:r>
            <a:r>
              <a:rPr lang="it-IT" dirty="0" smtClean="0"/>
              <a:t> (</a:t>
            </a:r>
            <a:r>
              <a:rPr lang="it-IT" dirty="0" err="1" smtClean="0"/>
              <a:t>Kn</a:t>
            </a:r>
            <a:r>
              <a:rPr lang="it-IT" dirty="0" smtClean="0"/>
              <a:t>) è un </a:t>
            </a:r>
            <a:r>
              <a:rPr lang="it-IT" dirty="0" smtClean="0">
                <a:hlinkClick r:id="rId2" tooltip="Gruppo adimensionale"/>
              </a:rPr>
              <a:t>numero adimensionale</a:t>
            </a:r>
            <a:r>
              <a:rPr lang="it-IT" dirty="0" smtClean="0"/>
              <a:t>, utilizzato in diversi campi della </a:t>
            </a:r>
            <a:r>
              <a:rPr lang="it-IT" dirty="0" smtClean="0">
                <a:hlinkClick r:id="rId3" tooltip="Chimica"/>
              </a:rPr>
              <a:t>chimica</a:t>
            </a:r>
            <a:r>
              <a:rPr lang="it-IT" dirty="0" smtClean="0"/>
              <a:t> e della </a:t>
            </a:r>
            <a:r>
              <a:rPr lang="it-IT" dirty="0" smtClean="0">
                <a:hlinkClick r:id="rId4" tooltip="Fisica"/>
              </a:rPr>
              <a:t>fisica</a:t>
            </a:r>
            <a:r>
              <a:rPr lang="it-IT" dirty="0" smtClean="0"/>
              <a:t>, definito come il rapporto tra il </a:t>
            </a:r>
            <a:r>
              <a:rPr lang="it-IT" dirty="0" smtClean="0">
                <a:hlinkClick r:id="rId5" tooltip="Cammino libero medio"/>
              </a:rPr>
              <a:t>cammino libero medio</a:t>
            </a:r>
            <a:r>
              <a:rPr lang="it-IT" dirty="0" smtClean="0"/>
              <a:t> molecolare </a:t>
            </a:r>
            <a:r>
              <a:rPr lang="it-IT" i="1" dirty="0" smtClean="0"/>
              <a:t>λ</a:t>
            </a:r>
            <a:r>
              <a:rPr lang="it-IT" dirty="0" smtClean="0"/>
              <a:t> e una lunghezza caratteristica (</a:t>
            </a:r>
            <a:r>
              <a:rPr lang="it-IT" i="1" dirty="0" smtClean="0"/>
              <a:t>L</a:t>
            </a:r>
            <a:r>
              <a:rPr lang="it-IT" dirty="0" smtClean="0"/>
              <a:t>) del problema fisico.</a:t>
            </a:r>
          </a:p>
          <a:p>
            <a:pPr algn="l"/>
            <a:r>
              <a:rPr lang="it-IT" dirty="0" smtClean="0"/>
              <a:t>Il suo nome deriva da quello del fisico danese </a:t>
            </a:r>
            <a:r>
              <a:rPr lang="it-IT" dirty="0" smtClean="0">
                <a:hlinkClick r:id="rId6" tooltip="Martin Knudsen (fisico)"/>
              </a:rPr>
              <a:t>Martin </a:t>
            </a:r>
            <a:r>
              <a:rPr lang="it-IT" dirty="0" err="1" smtClean="0">
                <a:hlinkClick r:id="rId6" tooltip="Martin Knudsen (fisico)"/>
              </a:rPr>
              <a:t>Knudsen</a:t>
            </a:r>
            <a:r>
              <a:rPr lang="it-IT" dirty="0" smtClean="0"/>
              <a:t> (</a:t>
            </a:r>
            <a:r>
              <a:rPr lang="it-IT" dirty="0" smtClean="0">
                <a:hlinkClick r:id="rId7" tooltip="1871"/>
              </a:rPr>
              <a:t>1871</a:t>
            </a:r>
            <a:r>
              <a:rPr lang="it-IT" dirty="0" smtClean="0"/>
              <a:t> - </a:t>
            </a:r>
            <a:r>
              <a:rPr lang="it-IT" dirty="0" smtClean="0">
                <a:hlinkClick r:id="rId8" tooltip="1949"/>
              </a:rPr>
              <a:t>1949</a:t>
            </a:r>
            <a:r>
              <a:rPr lang="it-IT" dirty="0" smtClean="0"/>
              <a:t>).</a:t>
            </a:r>
          </a:p>
          <a:p>
            <a:pPr algn="l"/>
            <a:r>
              <a:rPr lang="it-IT" dirty="0" smtClean="0"/>
              <a:t>Misura quando il gas sia rarefatto.</a:t>
            </a:r>
            <a:endParaRPr lang="it-IT" dirty="0"/>
          </a:p>
        </p:txBody>
      </p:sp>
      <p:sp>
        <p:nvSpPr>
          <p:cNvPr id="7" name="Rettangolo 6"/>
          <p:cNvSpPr/>
          <p:nvPr/>
        </p:nvSpPr>
        <p:spPr>
          <a:xfrm>
            <a:off x="428596" y="4071942"/>
            <a:ext cx="8286808" cy="646331"/>
          </a:xfrm>
          <a:prstGeom prst="rect">
            <a:avLst/>
          </a:prstGeom>
        </p:spPr>
        <p:txBody>
          <a:bodyPr wrap="square">
            <a:spAutoFit/>
          </a:bodyPr>
          <a:lstStyle/>
          <a:p>
            <a:pPr algn="l"/>
            <a:r>
              <a:rPr lang="it-IT" dirty="0" smtClean="0"/>
              <a:t>Il numero di </a:t>
            </a:r>
            <a:r>
              <a:rPr lang="it-IT" dirty="0" err="1" smtClean="0"/>
              <a:t>Knudsen</a:t>
            </a:r>
            <a:r>
              <a:rPr lang="it-IT" dirty="0" smtClean="0"/>
              <a:t> viene usato, in particolare in </a:t>
            </a:r>
            <a:r>
              <a:rPr lang="it-IT" dirty="0" smtClean="0">
                <a:hlinkClick r:id="rId9" tooltip="Fluidodinamica"/>
              </a:rPr>
              <a:t>fluidodinamica</a:t>
            </a:r>
            <a:r>
              <a:rPr lang="it-IT" dirty="0" smtClean="0"/>
              <a:t>, per definire il campo di validità dell'</a:t>
            </a:r>
            <a:r>
              <a:rPr lang="it-IT" i="1" dirty="0" smtClean="0"/>
              <a:t>ipotesi del continuo</a:t>
            </a:r>
            <a:r>
              <a:rPr lang="it-IT" dirty="0" smtClean="0"/>
              <a:t> nel </a:t>
            </a:r>
            <a:r>
              <a:rPr lang="it-IT" dirty="0" smtClean="0">
                <a:hlinkClick r:id="rId10" tooltip="Fluido"/>
              </a:rPr>
              <a:t>fluido</a:t>
            </a:r>
            <a:r>
              <a:rPr lang="it-IT" dirty="0" smtClean="0"/>
              <a:t> </a:t>
            </a:r>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2666999" y="6356350"/>
            <a:ext cx="4541473" cy="365125"/>
          </a:xfrm>
        </p:spPr>
        <p:txBody>
          <a:bodyPr/>
          <a:lstStyle/>
          <a:p>
            <a:r>
              <a:rPr lang="it-IT" smtClean="0"/>
              <a:t>T. Ruggeri - Conferenza Frontiere -   Bologna  13/05/2015</a:t>
            </a:r>
            <a:endParaRPr lang="en-GB" dirty="0"/>
          </a:p>
        </p:txBody>
      </p:sp>
      <p:sp>
        <p:nvSpPr>
          <p:cNvPr id="3" name="Segnaposto numero diapositiva 2"/>
          <p:cNvSpPr>
            <a:spLocks noGrp="1"/>
          </p:cNvSpPr>
          <p:nvPr>
            <p:ph type="sldNum" sz="quarter" idx="12"/>
          </p:nvPr>
        </p:nvSpPr>
        <p:spPr/>
        <p:txBody>
          <a:bodyPr/>
          <a:lstStyle/>
          <a:p>
            <a:fld id="{D04D8BA4-6E87-41D6-8802-4C94920DA61E}" type="slidenum">
              <a:rPr lang="en-GB" smtClean="0"/>
              <a:pPr/>
              <a:t>13</a:t>
            </a:fld>
            <a:endParaRPr lang="en-GB"/>
          </a:p>
        </p:txBody>
      </p:sp>
      <p:sp>
        <p:nvSpPr>
          <p:cNvPr id="4" name="CasellaDiTesto 3"/>
          <p:cNvSpPr txBox="1"/>
          <p:nvPr/>
        </p:nvSpPr>
        <p:spPr>
          <a:xfrm>
            <a:off x="369615" y="836712"/>
            <a:ext cx="7128792" cy="646331"/>
          </a:xfrm>
          <a:prstGeom prst="rect">
            <a:avLst/>
          </a:prstGeom>
          <a:noFill/>
        </p:spPr>
        <p:txBody>
          <a:bodyPr wrap="square" rtlCol="0">
            <a:spAutoFit/>
          </a:bodyPr>
          <a:lstStyle/>
          <a:p>
            <a:r>
              <a:rPr lang="it-IT" sz="3600" b="1" dirty="0" smtClean="0"/>
              <a:t>Meccanica dei Continui</a:t>
            </a:r>
            <a:endParaRPr lang="it-IT" sz="3600" b="1" dirty="0"/>
          </a:p>
        </p:txBody>
      </p:sp>
      <p:sp>
        <p:nvSpPr>
          <p:cNvPr id="5" name="CasellaDiTesto 4"/>
          <p:cNvSpPr txBox="1"/>
          <p:nvPr/>
        </p:nvSpPr>
        <p:spPr>
          <a:xfrm>
            <a:off x="1907704" y="1916832"/>
            <a:ext cx="1800200" cy="923330"/>
          </a:xfrm>
          <a:prstGeom prst="rect">
            <a:avLst/>
          </a:prstGeom>
          <a:noFill/>
        </p:spPr>
        <p:txBody>
          <a:bodyPr wrap="square" rtlCol="0">
            <a:spAutoFit/>
          </a:bodyPr>
          <a:lstStyle/>
          <a:p>
            <a:r>
              <a:rPr lang="it-IT" b="1" dirty="0" err="1"/>
              <a:t>Augustin</a:t>
            </a:r>
            <a:r>
              <a:rPr lang="it-IT" b="1" dirty="0"/>
              <a:t>-Louis </a:t>
            </a:r>
            <a:r>
              <a:rPr lang="it-IT" b="1" dirty="0" err="1"/>
              <a:t>Cauchy</a:t>
            </a:r>
            <a:r>
              <a:rPr lang="it-IT" dirty="0"/>
              <a:t> </a:t>
            </a:r>
            <a:r>
              <a:rPr lang="it-IT" dirty="0" smtClean="0">
                <a:hlinkClick r:id="rId2" action="ppaction://hlinkfile" tooltip="1789"/>
              </a:rPr>
              <a:t>1789</a:t>
            </a:r>
            <a:r>
              <a:rPr lang="it-IT" dirty="0" smtClean="0"/>
              <a:t> –</a:t>
            </a:r>
            <a:r>
              <a:rPr lang="it-IT" dirty="0" smtClean="0">
                <a:hlinkClick r:id="rId3" action="ppaction://hlinkfile" tooltip="1857"/>
              </a:rPr>
              <a:t>1857</a:t>
            </a:r>
            <a:r>
              <a:rPr lang="it-IT" dirty="0" smtClean="0"/>
              <a:t> </a:t>
            </a:r>
            <a:endParaRPr lang="it-IT" dirty="0"/>
          </a:p>
        </p:txBody>
      </p:sp>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85" y="1615183"/>
            <a:ext cx="1354619" cy="1669802"/>
          </a:xfrm>
          <a:prstGeom prst="rect">
            <a:avLst/>
          </a:prstGeom>
        </p:spPr>
      </p:pic>
      <p:sp>
        <p:nvSpPr>
          <p:cNvPr id="7" name="CasellaDiTesto 6"/>
          <p:cNvSpPr txBox="1"/>
          <p:nvPr/>
        </p:nvSpPr>
        <p:spPr>
          <a:xfrm>
            <a:off x="6444208" y="1988840"/>
            <a:ext cx="2304256" cy="646331"/>
          </a:xfrm>
          <a:prstGeom prst="rect">
            <a:avLst/>
          </a:prstGeom>
          <a:noFill/>
        </p:spPr>
        <p:txBody>
          <a:bodyPr wrap="square" rtlCol="0">
            <a:spAutoFit/>
          </a:bodyPr>
          <a:lstStyle/>
          <a:p>
            <a:r>
              <a:rPr lang="it-IT" b="1" dirty="0" err="1" smtClean="0"/>
              <a:t>Leonhard</a:t>
            </a:r>
            <a:endParaRPr lang="it-IT" b="1" dirty="0" smtClean="0"/>
          </a:p>
          <a:p>
            <a:r>
              <a:rPr lang="it-IT" b="1" dirty="0" smtClean="0"/>
              <a:t>Eulero</a:t>
            </a:r>
            <a:r>
              <a:rPr lang="it-IT" dirty="0" smtClean="0"/>
              <a:t> </a:t>
            </a:r>
            <a:r>
              <a:rPr lang="it-IT" dirty="0" smtClean="0">
                <a:hlinkClick r:id="rId5" action="ppaction://hlinkfile" tooltip="1707"/>
              </a:rPr>
              <a:t>1707</a:t>
            </a:r>
            <a:r>
              <a:rPr lang="it-IT" dirty="0" smtClean="0"/>
              <a:t> -</a:t>
            </a:r>
            <a:r>
              <a:rPr lang="it-IT" dirty="0" smtClean="0">
                <a:hlinkClick r:id="rId6" action="ppaction://hlinkfile" tooltip="1783"/>
              </a:rPr>
              <a:t>1783</a:t>
            </a:r>
            <a:r>
              <a:rPr lang="it-IT" dirty="0" smtClean="0"/>
              <a:t>, </a:t>
            </a:r>
            <a:endParaRPr lang="it-IT" dirty="0"/>
          </a:p>
        </p:txBody>
      </p:sp>
      <p:pic>
        <p:nvPicPr>
          <p:cNvPr id="8" name="Immagin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76056" y="1643586"/>
            <a:ext cx="1368152" cy="1710190"/>
          </a:xfrm>
          <a:prstGeom prst="rect">
            <a:avLst/>
          </a:prstGeom>
        </p:spPr>
      </p:pic>
      <p:pic>
        <p:nvPicPr>
          <p:cNvPr id="9" name="Immagin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08473" y="361412"/>
            <a:ext cx="1979712" cy="1677723"/>
          </a:xfrm>
          <a:prstGeom prst="rect">
            <a:avLst/>
          </a:prstGeom>
        </p:spPr>
      </p:pic>
      <p:pic>
        <p:nvPicPr>
          <p:cNvPr id="13" name="Immagin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6515" y="3861048"/>
            <a:ext cx="2231269" cy="1758305"/>
          </a:xfrm>
          <a:prstGeom prst="rect">
            <a:avLst/>
          </a:prstGeom>
        </p:spPr>
      </p:pic>
      <p:pic>
        <p:nvPicPr>
          <p:cNvPr id="14" name="Immagin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93157" y="3771503"/>
            <a:ext cx="2466975" cy="1847850"/>
          </a:xfrm>
          <a:prstGeom prst="rect">
            <a:avLst/>
          </a:prstGeom>
        </p:spPr>
      </p:pic>
      <p:pic>
        <p:nvPicPr>
          <p:cNvPr id="15" name="Immagin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84168" y="3816275"/>
            <a:ext cx="2466975" cy="1847850"/>
          </a:xfrm>
          <a:prstGeom prst="rect">
            <a:avLst/>
          </a:prstGeom>
        </p:spPr>
      </p:pic>
    </p:spTree>
    <p:extLst>
      <p:ext uri="{BB962C8B-B14F-4D97-AF65-F5344CB8AC3E}">
        <p14:creationId xmlns:p14="http://schemas.microsoft.com/office/powerpoint/2010/main" val="995228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Equazioni della Meccanica dei Continui</a:t>
            </a:r>
            <a:endParaRPr lang="it-IT" dirty="0"/>
          </a:p>
        </p:txBody>
      </p:sp>
      <p:sp>
        <p:nvSpPr>
          <p:cNvPr id="3" name="Segnaposto contenuto 2"/>
          <p:cNvSpPr>
            <a:spLocks noGrp="1"/>
          </p:cNvSpPr>
          <p:nvPr>
            <p:ph sz="half" idx="1"/>
          </p:nvPr>
        </p:nvSpPr>
        <p:spPr/>
        <p:txBody>
          <a:bodyPr/>
          <a:lstStyle/>
          <a:p>
            <a:endParaRPr lang="it-IT" dirty="0" smtClean="0"/>
          </a:p>
          <a:p>
            <a:r>
              <a:rPr lang="it-IT" dirty="0" smtClean="0"/>
              <a:t>Leggi universali valide per ogni materiale:</a:t>
            </a:r>
          </a:p>
          <a:p>
            <a:pPr marL="0" indent="0">
              <a:buNone/>
            </a:pPr>
            <a:endParaRPr lang="it-IT" dirty="0" smtClean="0"/>
          </a:p>
          <a:p>
            <a:pPr marL="0" indent="0">
              <a:buNone/>
            </a:pPr>
            <a:r>
              <a:rPr lang="it-IT" sz="1800" dirty="0" smtClean="0"/>
              <a:t>Conservazione della massa</a:t>
            </a:r>
          </a:p>
          <a:p>
            <a:pPr marL="0" indent="0">
              <a:buNone/>
            </a:pPr>
            <a:r>
              <a:rPr lang="it-IT" sz="1800" dirty="0" smtClean="0"/>
              <a:t>Conservazione della quantità di moto</a:t>
            </a:r>
          </a:p>
          <a:p>
            <a:pPr marL="0" indent="0">
              <a:buNone/>
            </a:pPr>
            <a:r>
              <a:rPr lang="it-IT" sz="1800" dirty="0" smtClean="0"/>
              <a:t>Conservazione dell’energia </a:t>
            </a:r>
            <a:endParaRPr lang="it-IT" sz="1800" dirty="0"/>
          </a:p>
        </p:txBody>
      </p:sp>
      <p:sp>
        <p:nvSpPr>
          <p:cNvPr id="4" name="Segnaposto contenuto 3"/>
          <p:cNvSpPr>
            <a:spLocks noGrp="1"/>
          </p:cNvSpPr>
          <p:nvPr>
            <p:ph sz="half" idx="2"/>
          </p:nvPr>
        </p:nvSpPr>
        <p:spPr/>
        <p:txBody>
          <a:bodyPr/>
          <a:lstStyle/>
          <a:p>
            <a:endParaRPr lang="it-IT" dirty="0" smtClean="0"/>
          </a:p>
          <a:p>
            <a:r>
              <a:rPr lang="it-IT" dirty="0" smtClean="0"/>
              <a:t>Equazioni Costitutive:</a:t>
            </a:r>
          </a:p>
          <a:p>
            <a:pPr marL="0" indent="0">
              <a:buNone/>
            </a:pPr>
            <a:endParaRPr lang="it-IT" dirty="0" smtClean="0"/>
          </a:p>
          <a:p>
            <a:pPr marL="0" indent="0">
              <a:buNone/>
            </a:pPr>
            <a:endParaRPr lang="it-IT" sz="1800" dirty="0" smtClean="0"/>
          </a:p>
          <a:p>
            <a:pPr marL="0" indent="0">
              <a:buNone/>
            </a:pPr>
            <a:r>
              <a:rPr lang="it-IT" sz="1800" dirty="0" smtClean="0"/>
              <a:t>Chiusura delle sistema e caratterizzazione del materiale</a:t>
            </a:r>
            <a:endParaRPr lang="it-IT" sz="1800" dirty="0"/>
          </a:p>
        </p:txBody>
      </p:sp>
      <p:sp>
        <p:nvSpPr>
          <p:cNvPr id="5" name="Segnaposto piè di pagina 4"/>
          <p:cNvSpPr>
            <a:spLocks noGrp="1"/>
          </p:cNvSpPr>
          <p:nvPr>
            <p:ph type="ftr" sz="quarter" idx="11"/>
          </p:nvPr>
        </p:nvSpPr>
        <p:spPr>
          <a:xfrm>
            <a:off x="2667000" y="6356350"/>
            <a:ext cx="4476768" cy="365125"/>
          </a:xfrm>
        </p:spPr>
        <p:txBody>
          <a:bodyPr/>
          <a:lstStyle/>
          <a:p>
            <a:r>
              <a:rPr lang="it-IT" dirty="0" smtClean="0"/>
              <a:t>T. Ruggeri - Conferenza Frontiere -   Bologna  13/05/2015</a:t>
            </a:r>
            <a:endParaRPr lang="en-GB" dirty="0"/>
          </a:p>
        </p:txBody>
      </p:sp>
      <p:sp>
        <p:nvSpPr>
          <p:cNvPr id="6" name="Segnaposto numero diapositiva 5"/>
          <p:cNvSpPr>
            <a:spLocks noGrp="1"/>
          </p:cNvSpPr>
          <p:nvPr>
            <p:ph type="sldNum" sz="quarter" idx="12"/>
          </p:nvPr>
        </p:nvSpPr>
        <p:spPr/>
        <p:txBody>
          <a:bodyPr/>
          <a:lstStyle/>
          <a:p>
            <a:fld id="{E57FDC0C-8A62-4119-9457-D4941F8E9C44}" type="slidenum">
              <a:rPr lang="en-GB" smtClean="0"/>
              <a:pPr/>
              <a:t>14</a:t>
            </a:fld>
            <a:endParaRPr lang="en-GB"/>
          </a:p>
        </p:txBody>
      </p:sp>
    </p:spTree>
    <p:extLst>
      <p:ext uri="{BB962C8B-B14F-4D97-AF65-F5344CB8AC3E}">
        <p14:creationId xmlns:p14="http://schemas.microsoft.com/office/powerpoint/2010/main" val="31377670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99392"/>
            <a:ext cx="8305800" cy="1143000"/>
          </a:xfrm>
        </p:spPr>
        <p:txBody>
          <a:bodyPr>
            <a:normAutofit/>
          </a:bodyPr>
          <a:lstStyle/>
          <a:p>
            <a:r>
              <a:rPr lang="it-IT" sz="3600" dirty="0" smtClean="0"/>
              <a:t>Leggi di Bilancio ed Equazioni Costitutive</a:t>
            </a:r>
            <a:endParaRPr lang="it-IT" sz="3600" dirty="0"/>
          </a:p>
        </p:txBody>
      </p:sp>
      <p:sp>
        <p:nvSpPr>
          <p:cNvPr id="3" name="Segnaposto piè di pagina 2"/>
          <p:cNvSpPr>
            <a:spLocks noGrp="1"/>
          </p:cNvSpPr>
          <p:nvPr>
            <p:ph type="ftr" sz="quarter" idx="11"/>
          </p:nvPr>
        </p:nvSpPr>
        <p:spPr>
          <a:xfrm>
            <a:off x="2667000" y="6356350"/>
            <a:ext cx="4065240" cy="365125"/>
          </a:xfrm>
        </p:spPr>
        <p:txBody>
          <a:bodyPr/>
          <a:lstStyle/>
          <a:p>
            <a:r>
              <a:rPr lang="it-IT" smtClean="0"/>
              <a:t>T. Ruggeri - Conferenza Frontiere -   Bologna  13/05/2015</a:t>
            </a:r>
            <a:endParaRPr lang="en-GB" dirty="0"/>
          </a:p>
        </p:txBody>
      </p:sp>
      <p:sp>
        <p:nvSpPr>
          <p:cNvPr id="4" name="Segnaposto numero diapositiva 3"/>
          <p:cNvSpPr>
            <a:spLocks noGrp="1"/>
          </p:cNvSpPr>
          <p:nvPr>
            <p:ph type="sldNum" sz="quarter" idx="12"/>
          </p:nvPr>
        </p:nvSpPr>
        <p:spPr/>
        <p:txBody>
          <a:bodyPr/>
          <a:lstStyle/>
          <a:p>
            <a:fld id="{0A913E5C-929A-4298-8FBD-A0CF58FC0D83}" type="slidenum">
              <a:rPr lang="en-GB" smtClean="0"/>
              <a:pPr/>
              <a:t>15</a:t>
            </a:fld>
            <a:endParaRPr lang="en-GB"/>
          </a:p>
        </p:txBody>
      </p:sp>
      <p:pic>
        <p:nvPicPr>
          <p:cNvPr id="8" name="Immagine 7"/>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57994" y="1461489"/>
            <a:ext cx="8724900" cy="4924425"/>
          </a:xfrm>
          <a:prstGeom prst="rect">
            <a:avLst/>
          </a:prstGeom>
        </p:spPr>
      </p:pic>
    </p:spTree>
    <p:extLst>
      <p:ext uri="{BB962C8B-B14F-4D97-AF65-F5344CB8AC3E}">
        <p14:creationId xmlns:p14="http://schemas.microsoft.com/office/powerpoint/2010/main" val="413437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2267744" y="6356350"/>
            <a:ext cx="4661710" cy="365125"/>
          </a:xfrm>
        </p:spPr>
        <p:txBody>
          <a:bodyPr/>
          <a:lstStyle/>
          <a:p>
            <a:r>
              <a:rPr lang="it-IT" dirty="0" smtClean="0"/>
              <a:t>T. Ruggeri - Conferenza Frontiere -   Bologna  13/05/2015</a:t>
            </a:r>
            <a:endParaRPr lang="en-GB" dirty="0"/>
          </a:p>
        </p:txBody>
      </p:sp>
      <p:sp>
        <p:nvSpPr>
          <p:cNvPr id="3" name="Segnaposto numero diapositiva 2"/>
          <p:cNvSpPr>
            <a:spLocks noGrp="1"/>
          </p:cNvSpPr>
          <p:nvPr>
            <p:ph type="sldNum" sz="quarter" idx="12"/>
          </p:nvPr>
        </p:nvSpPr>
        <p:spPr/>
        <p:txBody>
          <a:bodyPr/>
          <a:lstStyle/>
          <a:p>
            <a:fld id="{D04D8BA4-6E87-41D6-8802-4C94920DA61E}" type="slidenum">
              <a:rPr lang="en-GB" smtClean="0"/>
              <a:pPr/>
              <a:t>16</a:t>
            </a:fld>
            <a:endParaRPr lang="en-GB"/>
          </a:p>
        </p:txBody>
      </p:sp>
      <p:pic>
        <p:nvPicPr>
          <p:cNvPr id="14" name="Immagine 1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07504" y="1988840"/>
            <a:ext cx="8719185" cy="4213860"/>
          </a:xfrm>
          <a:prstGeom prst="rect">
            <a:avLst/>
          </a:prstGeom>
        </p:spPr>
      </p:pic>
      <p:pic>
        <p:nvPicPr>
          <p:cNvPr id="5" name="Immagine 4"/>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229411" y="692696"/>
            <a:ext cx="7828721" cy="1034415"/>
          </a:xfrm>
          <a:prstGeom prst="rect">
            <a:avLst/>
          </a:prstGeom>
        </p:spPr>
      </p:pic>
    </p:spTree>
    <p:extLst>
      <p:ext uri="{BB962C8B-B14F-4D97-AF65-F5344CB8AC3E}">
        <p14:creationId xmlns:p14="http://schemas.microsoft.com/office/powerpoint/2010/main" val="22613250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2411760" y="6356350"/>
            <a:ext cx="3888432" cy="365125"/>
          </a:xfrm>
        </p:spPr>
        <p:txBody>
          <a:bodyPr/>
          <a:lstStyle/>
          <a:p>
            <a:r>
              <a:rPr lang="it-IT" smtClean="0"/>
              <a:t>T. Ruggeri - Conferenza Frontiere -   Bologna  13/05/2015</a:t>
            </a:r>
            <a:endParaRPr lang="en-GB" dirty="0"/>
          </a:p>
        </p:txBody>
      </p:sp>
      <p:sp>
        <p:nvSpPr>
          <p:cNvPr id="3" name="Segnaposto numero diapositiva 2"/>
          <p:cNvSpPr>
            <a:spLocks noGrp="1"/>
          </p:cNvSpPr>
          <p:nvPr>
            <p:ph type="sldNum" sz="quarter" idx="12"/>
          </p:nvPr>
        </p:nvSpPr>
        <p:spPr/>
        <p:txBody>
          <a:bodyPr/>
          <a:lstStyle/>
          <a:p>
            <a:fld id="{D04D8BA4-6E87-41D6-8802-4C94920DA61E}" type="slidenum">
              <a:rPr lang="en-GB" smtClean="0"/>
              <a:pPr/>
              <a:t>17</a:t>
            </a:fld>
            <a:endParaRPr lang="en-GB"/>
          </a:p>
        </p:txBody>
      </p:sp>
      <p:pic>
        <p:nvPicPr>
          <p:cNvPr id="4" name="Immagine 3"/>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57158" y="2000240"/>
            <a:ext cx="7721942" cy="2857500"/>
          </a:xfrm>
          <a:prstGeom prst="rect">
            <a:avLst/>
          </a:prstGeom>
        </p:spPr>
      </p:pic>
      <p:sp>
        <p:nvSpPr>
          <p:cNvPr id="5" name="CasellaDiTesto 4"/>
          <p:cNvSpPr txBox="1"/>
          <p:nvPr/>
        </p:nvSpPr>
        <p:spPr>
          <a:xfrm>
            <a:off x="214282" y="357166"/>
            <a:ext cx="8541960" cy="1754326"/>
          </a:xfrm>
          <a:prstGeom prst="rect">
            <a:avLst/>
          </a:prstGeom>
          <a:noFill/>
        </p:spPr>
        <p:txBody>
          <a:bodyPr wrap="square" rtlCol="0">
            <a:spAutoFit/>
          </a:bodyPr>
          <a:lstStyle/>
          <a:p>
            <a:pPr algn="l"/>
            <a:r>
              <a:rPr lang="it-IT" dirty="0"/>
              <a:t>Con l’avvento di materiali nuovi (Grandi deformazioni, Fluidi Non-Newtoniani. Miscele di Fluidi, Nano-fluidi,…) è necessario usare equazioni costitutive sempre più complesse. E’ cosi nata una propria teoria delle Equazioni Costitutive che si basa sostanzialmente su due principi fondamentali</a:t>
            </a:r>
            <a:r>
              <a:rPr lang="it-IT" dirty="0" smtClean="0"/>
              <a:t>:</a:t>
            </a:r>
          </a:p>
          <a:p>
            <a:pPr algn="l"/>
            <a:endParaRPr lang="it-IT" dirty="0"/>
          </a:p>
          <a:p>
            <a:endParaRPr lang="it-IT" dirty="0"/>
          </a:p>
        </p:txBody>
      </p:sp>
      <p:pic>
        <p:nvPicPr>
          <p:cNvPr id="6" name="Immagine 5" descr="220px-Walter_Noll.JPG"/>
          <p:cNvPicPr>
            <a:picLocks noChangeAspect="1"/>
          </p:cNvPicPr>
          <p:nvPr/>
        </p:nvPicPr>
        <p:blipFill>
          <a:blip r:embed="rId4"/>
          <a:stretch>
            <a:fillRect/>
          </a:stretch>
        </p:blipFill>
        <p:spPr>
          <a:xfrm>
            <a:off x="6072198" y="4929198"/>
            <a:ext cx="1000132" cy="1500198"/>
          </a:xfrm>
          <a:prstGeom prst="rect">
            <a:avLst/>
          </a:prstGeom>
        </p:spPr>
      </p:pic>
      <p:pic>
        <p:nvPicPr>
          <p:cNvPr id="7" name="Immagine 6" descr="BDC_Photo.jpg"/>
          <p:cNvPicPr>
            <a:picLocks noChangeAspect="1"/>
          </p:cNvPicPr>
          <p:nvPr/>
        </p:nvPicPr>
        <p:blipFill>
          <a:blip r:embed="rId5"/>
          <a:stretch>
            <a:fillRect/>
          </a:stretch>
        </p:blipFill>
        <p:spPr>
          <a:xfrm>
            <a:off x="4714876" y="5072074"/>
            <a:ext cx="1071570" cy="1347887"/>
          </a:xfrm>
          <a:prstGeom prst="rect">
            <a:avLst/>
          </a:prstGeom>
        </p:spPr>
      </p:pic>
      <p:pic>
        <p:nvPicPr>
          <p:cNvPr id="8" name="Immagine 7" descr="GW161H203.jpeg"/>
          <p:cNvPicPr>
            <a:picLocks noChangeAspect="1"/>
          </p:cNvPicPr>
          <p:nvPr/>
        </p:nvPicPr>
        <p:blipFill>
          <a:blip r:embed="rId6"/>
          <a:stretch>
            <a:fillRect/>
          </a:stretch>
        </p:blipFill>
        <p:spPr>
          <a:xfrm>
            <a:off x="7286644" y="4857760"/>
            <a:ext cx="1266828" cy="1597305"/>
          </a:xfrm>
          <a:prstGeom prst="rect">
            <a:avLst/>
          </a:prstGeom>
        </p:spPr>
      </p:pic>
    </p:spTree>
    <p:extLst>
      <p:ext uri="{BB962C8B-B14F-4D97-AF65-F5344CB8AC3E}">
        <p14:creationId xmlns:p14="http://schemas.microsoft.com/office/powerpoint/2010/main" val="2085392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2667000" y="6356350"/>
            <a:ext cx="4405330" cy="365125"/>
          </a:xfrm>
        </p:spPr>
        <p:txBody>
          <a:bodyPr/>
          <a:lstStyle/>
          <a:p>
            <a:r>
              <a:rPr lang="it-IT" dirty="0" smtClean="0"/>
              <a:t>T. Ruggeri - Conferenza Frontiere -   Bologna  13/05/2015</a:t>
            </a:r>
            <a:endParaRPr lang="en-GB" dirty="0"/>
          </a:p>
        </p:txBody>
      </p:sp>
      <p:sp>
        <p:nvSpPr>
          <p:cNvPr id="3" name="Segnaposto numero diapositiva 2"/>
          <p:cNvSpPr>
            <a:spLocks noGrp="1"/>
          </p:cNvSpPr>
          <p:nvPr>
            <p:ph type="sldNum" sz="quarter" idx="12"/>
          </p:nvPr>
        </p:nvSpPr>
        <p:spPr/>
        <p:txBody>
          <a:bodyPr/>
          <a:lstStyle/>
          <a:p>
            <a:fld id="{D04D8BA4-6E87-41D6-8802-4C94920DA61E}" type="slidenum">
              <a:rPr lang="en-GB" smtClean="0"/>
              <a:pPr/>
              <a:t>18</a:t>
            </a:fld>
            <a:endParaRPr lang="en-GB"/>
          </a:p>
        </p:txBody>
      </p:sp>
      <p:sp>
        <p:nvSpPr>
          <p:cNvPr id="4" name="CasellaDiTesto 3"/>
          <p:cNvSpPr txBox="1"/>
          <p:nvPr/>
        </p:nvSpPr>
        <p:spPr>
          <a:xfrm>
            <a:off x="1500166" y="285728"/>
            <a:ext cx="6357982" cy="369332"/>
          </a:xfrm>
          <a:prstGeom prst="rect">
            <a:avLst/>
          </a:prstGeom>
          <a:noFill/>
        </p:spPr>
        <p:txBody>
          <a:bodyPr wrap="square" rtlCol="0">
            <a:spAutoFit/>
          </a:bodyPr>
          <a:lstStyle/>
          <a:p>
            <a:r>
              <a:rPr lang="it-IT" b="1" dirty="0" err="1" smtClean="0"/>
              <a:t>Caratheodory</a:t>
            </a:r>
            <a:r>
              <a:rPr lang="it-IT" b="1" dirty="0" smtClean="0"/>
              <a:t> e la Temperatura Assoluta</a:t>
            </a:r>
            <a:endParaRPr lang="it-IT" b="1" dirty="0"/>
          </a:p>
        </p:txBody>
      </p:sp>
      <p:pic>
        <p:nvPicPr>
          <p:cNvPr id="5" name="Immagine 4" descr="charatheodory2.jpg"/>
          <p:cNvPicPr>
            <a:picLocks noChangeAspect="1"/>
          </p:cNvPicPr>
          <p:nvPr/>
        </p:nvPicPr>
        <p:blipFill>
          <a:blip r:embed="rId3" cstate="print"/>
          <a:stretch>
            <a:fillRect/>
          </a:stretch>
        </p:blipFill>
        <p:spPr>
          <a:xfrm>
            <a:off x="142844" y="1357298"/>
            <a:ext cx="4802937" cy="3857652"/>
          </a:xfrm>
          <a:prstGeom prst="rect">
            <a:avLst/>
          </a:prstGeom>
        </p:spPr>
      </p:pic>
      <p:sp>
        <p:nvSpPr>
          <p:cNvPr id="6" name="CasellaDiTesto 5"/>
          <p:cNvSpPr txBox="1"/>
          <p:nvPr/>
        </p:nvSpPr>
        <p:spPr>
          <a:xfrm>
            <a:off x="5286380" y="1571612"/>
            <a:ext cx="3643338" cy="1569660"/>
          </a:xfrm>
          <a:prstGeom prst="rect">
            <a:avLst/>
          </a:prstGeom>
          <a:noFill/>
        </p:spPr>
        <p:txBody>
          <a:bodyPr wrap="square" rtlCol="0">
            <a:spAutoFit/>
          </a:bodyPr>
          <a:lstStyle/>
          <a:p>
            <a:pPr algn="l"/>
            <a:r>
              <a:rPr lang="en-US" sz="1600" b="1" i="1" dirty="0" smtClean="0"/>
              <a:t>In the neighborhood of any equilibrium state of a system (of any number of thermodynamic coordinates), there exist states that are inaccessible by reversible adiabatic processes</a:t>
            </a:r>
            <a:endParaRPr lang="it-IT" sz="1600" dirty="0"/>
          </a:p>
        </p:txBody>
      </p:sp>
      <p:sp>
        <p:nvSpPr>
          <p:cNvPr id="7" name="CasellaDiTesto 6"/>
          <p:cNvSpPr txBox="1"/>
          <p:nvPr/>
        </p:nvSpPr>
        <p:spPr>
          <a:xfrm>
            <a:off x="5286380" y="3500438"/>
            <a:ext cx="3786214" cy="2062103"/>
          </a:xfrm>
          <a:prstGeom prst="rect">
            <a:avLst/>
          </a:prstGeom>
          <a:noFill/>
        </p:spPr>
        <p:txBody>
          <a:bodyPr wrap="square" rtlCol="0">
            <a:spAutoFit/>
          </a:bodyPr>
          <a:lstStyle/>
          <a:p>
            <a:pPr algn="l"/>
            <a:r>
              <a:rPr lang="en-US" sz="1600" dirty="0" smtClean="0"/>
              <a:t>He shows that </a:t>
            </a:r>
            <a:r>
              <a:rPr lang="en-US" sz="1600" b="1" i="1" dirty="0" smtClean="0"/>
              <a:t>if</a:t>
            </a:r>
            <a:r>
              <a:rPr lang="en-US" sz="1600" dirty="0" smtClean="0"/>
              <a:t> in the neighborhood of any given point, corresponding to coordinates </a:t>
            </a:r>
            <a:r>
              <a:rPr lang="en-US" sz="1600" i="1" dirty="0" smtClean="0"/>
              <a:t>x</a:t>
            </a:r>
            <a:r>
              <a:rPr lang="en-US" sz="1600" i="1" baseline="-25000" dirty="0" smtClean="0"/>
              <a:t>1</a:t>
            </a:r>
            <a:r>
              <a:rPr lang="en-US" sz="1600" i="1" dirty="0" smtClean="0"/>
              <a:t>, x</a:t>
            </a:r>
            <a:r>
              <a:rPr lang="en-US" sz="1600" i="1" baseline="-25000" dirty="0" smtClean="0"/>
              <a:t>2</a:t>
            </a:r>
            <a:r>
              <a:rPr lang="en-US" sz="1600" i="1" dirty="0" smtClean="0"/>
              <a:t>,…</a:t>
            </a:r>
            <a:r>
              <a:rPr lang="en-US" sz="1600" dirty="0" smtClean="0"/>
              <a:t>, there are points not expressible by solutions of the </a:t>
            </a:r>
            <a:r>
              <a:rPr lang="en-US" sz="1600" dirty="0" err="1" smtClean="0"/>
              <a:t>Pfaffian</a:t>
            </a:r>
            <a:r>
              <a:rPr lang="en-US" sz="1600" dirty="0" smtClean="0"/>
              <a:t> equation </a:t>
            </a:r>
            <a:r>
              <a:rPr lang="en-US" sz="1600" i="1" dirty="0" smtClean="0"/>
              <a:t>X</a:t>
            </a:r>
            <a:r>
              <a:rPr lang="en-US" sz="1600" i="1" baseline="-25000" dirty="0" smtClean="0"/>
              <a:t>1</a:t>
            </a:r>
            <a:r>
              <a:rPr lang="en-US" sz="1600" i="1" dirty="0" smtClean="0"/>
              <a:t>dx</a:t>
            </a:r>
            <a:r>
              <a:rPr lang="en-US" sz="1600" i="1" baseline="-25000" dirty="0" smtClean="0"/>
              <a:t>1 </a:t>
            </a:r>
            <a:r>
              <a:rPr lang="en-US" sz="1600" i="1" dirty="0" smtClean="0"/>
              <a:t>+ X</a:t>
            </a:r>
            <a:r>
              <a:rPr lang="en-US" sz="1600" i="1" baseline="-25000" dirty="0" smtClean="0"/>
              <a:t>2</a:t>
            </a:r>
            <a:r>
              <a:rPr lang="en-US" sz="1600" i="1" dirty="0" smtClean="0"/>
              <a:t>dx</a:t>
            </a:r>
            <a:r>
              <a:rPr lang="en-US" sz="1600" i="1" baseline="-25000" dirty="0" smtClean="0"/>
              <a:t>2</a:t>
            </a:r>
            <a:r>
              <a:rPr lang="en-US" sz="1600" i="1" dirty="0" smtClean="0"/>
              <a:t> +…</a:t>
            </a:r>
            <a:r>
              <a:rPr lang="en-US" sz="1600" dirty="0" smtClean="0"/>
              <a:t> = 0, </a:t>
            </a:r>
            <a:r>
              <a:rPr lang="en-US" sz="1600" b="1" i="1" dirty="0" smtClean="0"/>
              <a:t>then</a:t>
            </a:r>
            <a:r>
              <a:rPr lang="en-US" sz="1600" dirty="0" smtClean="0"/>
              <a:t> for the expression </a:t>
            </a:r>
            <a:r>
              <a:rPr lang="en-US" sz="1600" i="1" dirty="0" smtClean="0"/>
              <a:t>X</a:t>
            </a:r>
            <a:r>
              <a:rPr lang="en-US" sz="1600" i="1" baseline="-25000" dirty="0" smtClean="0"/>
              <a:t>1</a:t>
            </a:r>
            <a:r>
              <a:rPr lang="en-US" sz="1600" i="1" dirty="0" smtClean="0"/>
              <a:t>dx</a:t>
            </a:r>
            <a:r>
              <a:rPr lang="en-US" sz="1600" i="1" baseline="-25000" dirty="0" smtClean="0"/>
              <a:t>1 </a:t>
            </a:r>
            <a:r>
              <a:rPr lang="en-US" sz="1600" i="1" dirty="0" smtClean="0"/>
              <a:t>+ X</a:t>
            </a:r>
            <a:r>
              <a:rPr lang="en-US" sz="1600" i="1" baseline="-25000" dirty="0" smtClean="0"/>
              <a:t>2</a:t>
            </a:r>
            <a:r>
              <a:rPr lang="en-US" sz="1600" i="1" dirty="0" smtClean="0"/>
              <a:t>dx</a:t>
            </a:r>
            <a:r>
              <a:rPr lang="en-US" sz="1600" i="1" baseline="-25000" dirty="0" smtClean="0"/>
              <a:t>2</a:t>
            </a:r>
            <a:r>
              <a:rPr lang="en-US" sz="1600" i="1" dirty="0" smtClean="0"/>
              <a:t> +…</a:t>
            </a:r>
            <a:r>
              <a:rPr lang="en-US" sz="1600" dirty="0" smtClean="0"/>
              <a:t> itself there exists an integrating factor.</a:t>
            </a:r>
            <a:endParaRPr lang="it-IT" sz="1600" dirty="0"/>
          </a:p>
        </p:txBody>
      </p:sp>
      <p:pic>
        <p:nvPicPr>
          <p:cNvPr id="11" name="Immagine 10" descr="addin_tmp.png"/>
          <p:cNvPicPr>
            <a:picLocks noChangeAspect="1"/>
          </p:cNvPicPr>
          <p:nvPr>
            <p:custDataLst>
              <p:tags r:id="rId1"/>
            </p:custDataLst>
          </p:nvPr>
        </p:nvPicPr>
        <p:blipFill>
          <a:blip r:embed="rId4" cstate="print"/>
          <a:stretch>
            <a:fillRect/>
          </a:stretch>
        </p:blipFill>
        <p:spPr>
          <a:xfrm>
            <a:off x="1643040" y="5357826"/>
            <a:ext cx="1940601" cy="51247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2667000" y="6356350"/>
            <a:ext cx="4191016" cy="365125"/>
          </a:xfrm>
        </p:spPr>
        <p:txBody>
          <a:bodyPr/>
          <a:lstStyle/>
          <a:p>
            <a:r>
              <a:rPr lang="it-IT" dirty="0" smtClean="0"/>
              <a:t>T. Ruggeri - Conferenza Frontiere -   Bologna  13/05/2015</a:t>
            </a:r>
            <a:endParaRPr lang="en-GB" dirty="0"/>
          </a:p>
        </p:txBody>
      </p:sp>
      <p:sp>
        <p:nvSpPr>
          <p:cNvPr id="3" name="Segnaposto numero diapositiva 2"/>
          <p:cNvSpPr>
            <a:spLocks noGrp="1"/>
          </p:cNvSpPr>
          <p:nvPr>
            <p:ph type="sldNum" sz="quarter" idx="12"/>
          </p:nvPr>
        </p:nvSpPr>
        <p:spPr/>
        <p:txBody>
          <a:bodyPr/>
          <a:lstStyle/>
          <a:p>
            <a:fld id="{D04D8BA4-6E87-41D6-8802-4C94920DA61E}" type="slidenum">
              <a:rPr lang="en-GB" smtClean="0"/>
              <a:pPr/>
              <a:t>19</a:t>
            </a:fld>
            <a:endParaRPr lang="en-GB"/>
          </a:p>
        </p:txBody>
      </p:sp>
      <p:pic>
        <p:nvPicPr>
          <p:cNvPr id="9" name="Immagine 8" descr="addin_tmp.png"/>
          <p:cNvPicPr>
            <a:picLocks noChangeAspect="1"/>
          </p:cNvPicPr>
          <p:nvPr>
            <p:custDataLst>
              <p:tags r:id="rId1"/>
            </p:custDataLst>
          </p:nvPr>
        </p:nvPicPr>
        <p:blipFill>
          <a:blip r:embed="rId4" cstate="print"/>
          <a:stretch>
            <a:fillRect/>
          </a:stretch>
        </p:blipFill>
        <p:spPr>
          <a:xfrm>
            <a:off x="1214414" y="886420"/>
            <a:ext cx="6766582" cy="2328266"/>
          </a:xfrm>
          <a:prstGeom prst="rect">
            <a:avLst/>
          </a:prstGeom>
        </p:spPr>
      </p:pic>
      <p:pic>
        <p:nvPicPr>
          <p:cNvPr id="12" name="Immagine 11" descr="addin_tmp.png"/>
          <p:cNvPicPr>
            <a:picLocks noChangeAspect="1"/>
          </p:cNvPicPr>
          <p:nvPr>
            <p:custDataLst>
              <p:tags r:id="rId2"/>
            </p:custDataLst>
          </p:nvPr>
        </p:nvPicPr>
        <p:blipFill>
          <a:blip r:embed="rId5" cstate="print"/>
          <a:stretch>
            <a:fillRect/>
          </a:stretch>
        </p:blipFill>
        <p:spPr>
          <a:xfrm>
            <a:off x="1714480" y="3571876"/>
            <a:ext cx="6216397" cy="2802639"/>
          </a:xfrm>
          <a:prstGeom prst="rect">
            <a:avLst/>
          </a:prstGeom>
        </p:spPr>
      </p:pic>
      <p:sp>
        <p:nvSpPr>
          <p:cNvPr id="13" name="Rettangolo 12"/>
          <p:cNvSpPr/>
          <p:nvPr/>
        </p:nvSpPr>
        <p:spPr>
          <a:xfrm>
            <a:off x="1071538" y="214290"/>
            <a:ext cx="6858048" cy="584775"/>
          </a:xfrm>
          <a:prstGeom prst="rect">
            <a:avLst/>
          </a:prstGeom>
        </p:spPr>
        <p:txBody>
          <a:bodyPr wrap="square">
            <a:spAutoFit/>
          </a:bodyPr>
          <a:lstStyle/>
          <a:p>
            <a:r>
              <a:rPr lang="it-IT" sz="3200" dirty="0" smtClean="0">
                <a:solidFill>
                  <a:schemeClr val="accent3">
                    <a:lumMod val="75000"/>
                  </a:schemeClr>
                </a:solidFill>
              </a:rPr>
              <a:t>Equazioni di </a:t>
            </a:r>
            <a:r>
              <a:rPr lang="it-IT" sz="3200" dirty="0" err="1" smtClean="0">
                <a:solidFill>
                  <a:schemeClr val="accent3">
                    <a:lumMod val="75000"/>
                  </a:schemeClr>
                </a:solidFill>
              </a:rPr>
              <a:t>Navier</a:t>
            </a:r>
            <a:r>
              <a:rPr lang="it-IT" sz="3200" dirty="0" smtClean="0">
                <a:solidFill>
                  <a:schemeClr val="accent3">
                    <a:lumMod val="75000"/>
                  </a:schemeClr>
                </a:solidFill>
              </a:rPr>
              <a:t> </a:t>
            </a:r>
            <a:r>
              <a:rPr lang="it-IT" sz="3200" dirty="0" err="1" smtClean="0">
                <a:solidFill>
                  <a:schemeClr val="accent3">
                    <a:lumMod val="75000"/>
                  </a:schemeClr>
                </a:solidFill>
              </a:rPr>
              <a:t>Stokes</a:t>
            </a:r>
            <a:r>
              <a:rPr lang="it-IT" sz="3200" dirty="0" smtClean="0">
                <a:solidFill>
                  <a:schemeClr val="accent3">
                    <a:lumMod val="75000"/>
                  </a:schemeClr>
                </a:solidFill>
              </a:rPr>
              <a:t> Fourier</a:t>
            </a:r>
            <a:endParaRPr lang="it-IT" sz="3200" dirty="0">
              <a:solidFill>
                <a:schemeClr val="accent3">
                  <a:lumMod val="75000"/>
                </a:schemeClr>
              </a:solidFill>
            </a:endParaRPr>
          </a:p>
        </p:txBody>
      </p:sp>
      <p:pic>
        <p:nvPicPr>
          <p:cNvPr id="7" name="Immagine 6" descr="IRRT.png"/>
          <p:cNvPicPr>
            <a:picLocks noChangeAspect="1"/>
          </p:cNvPicPr>
          <p:nvPr/>
        </p:nvPicPr>
        <p:blipFill>
          <a:blip r:embed="rId6"/>
          <a:stretch>
            <a:fillRect/>
          </a:stretch>
        </p:blipFill>
        <p:spPr>
          <a:xfrm>
            <a:off x="142844" y="2500306"/>
            <a:ext cx="1718228" cy="2714644"/>
          </a:xfrm>
          <a:prstGeom prst="rect">
            <a:avLst/>
          </a:prstGeom>
        </p:spPr>
      </p:pic>
    </p:spTree>
    <p:extLst>
      <p:ext uri="{BB962C8B-B14F-4D97-AF65-F5344CB8AC3E}">
        <p14:creationId xmlns:p14="http://schemas.microsoft.com/office/powerpoint/2010/main" val="2823440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428604"/>
            <a:ext cx="8229600" cy="1143000"/>
          </a:xfrm>
        </p:spPr>
        <p:txBody>
          <a:bodyPr/>
          <a:lstStyle/>
          <a:p>
            <a:r>
              <a:rPr lang="it-IT" dirty="0" smtClean="0"/>
              <a:t>I Principi della Termodinamica</a:t>
            </a:r>
            <a:endParaRPr lang="it-IT" dirty="0"/>
          </a:p>
        </p:txBody>
      </p:sp>
      <p:sp>
        <p:nvSpPr>
          <p:cNvPr id="3" name="Segnaposto contenuto 2"/>
          <p:cNvSpPr>
            <a:spLocks noGrp="1"/>
          </p:cNvSpPr>
          <p:nvPr>
            <p:ph idx="1"/>
          </p:nvPr>
        </p:nvSpPr>
        <p:spPr>
          <a:xfrm>
            <a:off x="428596" y="1857364"/>
            <a:ext cx="8229600" cy="4389120"/>
          </a:xfrm>
        </p:spPr>
        <p:txBody>
          <a:bodyPr>
            <a:normAutofit fontScale="70000" lnSpcReduction="20000"/>
          </a:bodyPr>
          <a:lstStyle/>
          <a:p>
            <a:pPr>
              <a:lnSpc>
                <a:spcPct val="100000"/>
              </a:lnSpc>
              <a:buNone/>
            </a:pPr>
            <a:r>
              <a:rPr lang="it-IT" sz="2800" dirty="0" smtClean="0">
                <a:solidFill>
                  <a:srgbClr val="000000"/>
                </a:solidFill>
                <a:latin typeface="Times New Roman" pitchFamily="18" charset="0"/>
                <a:ea typeface="Calibri"/>
                <a:cs typeface="Times New Roman" pitchFamily="18" charset="0"/>
              </a:rPr>
              <a:t>    La termodinamica  si  sviluppata nell’800, rispondendo anche alle richieste del nuovo modo industriale di produzione che andava prosperando grazie a quelle nuove tecnologie del vapore capaci di trasformare il calore in energia meccanica.</a:t>
            </a:r>
            <a:endParaRPr lang="it-IT" sz="2800" dirty="0" smtClean="0">
              <a:latin typeface="Times New Roman" pitchFamily="18" charset="0"/>
              <a:cs typeface="Times New Roman" pitchFamily="18" charset="0"/>
            </a:endParaRPr>
          </a:p>
          <a:p>
            <a:pPr>
              <a:lnSpc>
                <a:spcPct val="100000"/>
              </a:lnSpc>
              <a:buNone/>
            </a:pPr>
            <a:endParaRPr lang="it-IT" sz="2800" dirty="0" smtClean="0">
              <a:solidFill>
                <a:srgbClr val="000000"/>
              </a:solidFill>
              <a:latin typeface="Times New Roman" pitchFamily="18" charset="0"/>
              <a:ea typeface="Calibri"/>
              <a:cs typeface="Times New Roman" pitchFamily="18" charset="0"/>
            </a:endParaRPr>
          </a:p>
          <a:p>
            <a:pPr>
              <a:lnSpc>
                <a:spcPct val="100000"/>
              </a:lnSpc>
              <a:buNone/>
            </a:pPr>
            <a:r>
              <a:rPr lang="it-IT" sz="2800" dirty="0" smtClean="0">
                <a:solidFill>
                  <a:srgbClr val="000000"/>
                </a:solidFill>
                <a:latin typeface="Times New Roman" pitchFamily="18" charset="0"/>
                <a:ea typeface="Calibri"/>
                <a:cs typeface="Times New Roman" pitchFamily="18" charset="0"/>
              </a:rPr>
              <a:t>La termodinamica si fonda su due principi  universali:</a:t>
            </a:r>
            <a:endParaRPr lang="it-IT" sz="2800" dirty="0" smtClean="0">
              <a:latin typeface="Times New Roman" pitchFamily="18" charset="0"/>
              <a:cs typeface="Times New Roman" pitchFamily="18" charset="0"/>
            </a:endParaRPr>
          </a:p>
          <a:p>
            <a:pPr>
              <a:lnSpc>
                <a:spcPct val="100000"/>
              </a:lnSpc>
              <a:buNone/>
            </a:pPr>
            <a:r>
              <a:rPr lang="it-IT" sz="2800" dirty="0" smtClean="0">
                <a:solidFill>
                  <a:srgbClr val="000000"/>
                </a:solidFill>
                <a:latin typeface="Times New Roman" pitchFamily="18" charset="0"/>
                <a:ea typeface="Calibri"/>
                <a:cs typeface="Times New Roman" pitchFamily="18" charset="0"/>
              </a:rPr>
              <a:t> </a:t>
            </a:r>
          </a:p>
          <a:p>
            <a:pPr>
              <a:lnSpc>
                <a:spcPct val="100000"/>
              </a:lnSpc>
              <a:buNone/>
            </a:pPr>
            <a:r>
              <a:rPr lang="it-IT" sz="2800" dirty="0" smtClean="0">
                <a:solidFill>
                  <a:srgbClr val="000000"/>
                </a:solidFill>
                <a:latin typeface="Times New Roman" pitchFamily="18" charset="0"/>
                <a:ea typeface="Calibri"/>
                <a:cs typeface="Times New Roman" pitchFamily="18" charset="0"/>
              </a:rPr>
              <a:t>1)  </a:t>
            </a:r>
            <a:r>
              <a:rPr lang="it-IT" sz="2800" b="1" dirty="0" smtClean="0">
                <a:solidFill>
                  <a:srgbClr val="000000"/>
                </a:solidFill>
                <a:latin typeface="Times New Roman" pitchFamily="18" charset="0"/>
                <a:ea typeface="Calibri"/>
                <a:cs typeface="Times New Roman" pitchFamily="18" charset="0"/>
              </a:rPr>
              <a:t>L’energia dell’Universo e di ogni sistema isolato si conserva</a:t>
            </a:r>
            <a:r>
              <a:rPr lang="it-IT" sz="2800" dirty="0" smtClean="0">
                <a:solidFill>
                  <a:srgbClr val="000000"/>
                </a:solidFill>
                <a:latin typeface="Times New Roman" pitchFamily="18" charset="0"/>
                <a:ea typeface="Calibri"/>
                <a:cs typeface="Times New Roman" pitchFamily="18" charset="0"/>
              </a:rPr>
              <a:t>. </a:t>
            </a:r>
            <a:endParaRPr lang="it-IT" sz="2800" dirty="0" smtClean="0">
              <a:latin typeface="Times New Roman" pitchFamily="18" charset="0"/>
              <a:cs typeface="Times New Roman" pitchFamily="18" charset="0"/>
            </a:endParaRPr>
          </a:p>
          <a:p>
            <a:pPr>
              <a:lnSpc>
                <a:spcPct val="100000"/>
              </a:lnSpc>
            </a:pPr>
            <a:endParaRPr lang="it-IT" sz="2800" dirty="0" smtClean="0">
              <a:latin typeface="Times New Roman" pitchFamily="18" charset="0"/>
              <a:cs typeface="Times New Roman" pitchFamily="18" charset="0"/>
            </a:endParaRPr>
          </a:p>
          <a:p>
            <a:pPr>
              <a:lnSpc>
                <a:spcPct val="100000"/>
              </a:lnSpc>
              <a:buNone/>
            </a:pPr>
            <a:r>
              <a:rPr lang="it-IT" sz="2800" dirty="0" smtClean="0">
                <a:solidFill>
                  <a:srgbClr val="000000"/>
                </a:solidFill>
                <a:latin typeface="Times New Roman" pitchFamily="18" charset="0"/>
                <a:ea typeface="Calibri"/>
                <a:cs typeface="Times New Roman" pitchFamily="18" charset="0"/>
              </a:rPr>
              <a:t> 2) Il secondo principio della termodinamica, proposto nel 1868 da Rudolf </a:t>
            </a:r>
            <a:r>
              <a:rPr lang="it-IT" sz="2800" dirty="0" err="1" smtClean="0">
                <a:solidFill>
                  <a:srgbClr val="000000"/>
                </a:solidFill>
                <a:latin typeface="Times New Roman" pitchFamily="18" charset="0"/>
                <a:ea typeface="Calibri"/>
                <a:cs typeface="Times New Roman" pitchFamily="18" charset="0"/>
              </a:rPr>
              <a:t>Clausius</a:t>
            </a:r>
            <a:r>
              <a:rPr lang="it-IT" sz="2800" dirty="0" smtClean="0">
                <a:solidFill>
                  <a:srgbClr val="000000"/>
                </a:solidFill>
                <a:latin typeface="Times New Roman" pitchFamily="18" charset="0"/>
                <a:ea typeface="Calibri"/>
                <a:cs typeface="Times New Roman" pitchFamily="18" charset="0"/>
              </a:rPr>
              <a:t>, recita: "</a:t>
            </a:r>
            <a:r>
              <a:rPr lang="it-IT" sz="2800" b="1" dirty="0" smtClean="0">
                <a:solidFill>
                  <a:srgbClr val="000000"/>
                </a:solidFill>
                <a:latin typeface="Times New Roman" pitchFamily="18" charset="0"/>
                <a:ea typeface="Calibri"/>
                <a:cs typeface="Times New Roman" pitchFamily="18" charset="0"/>
              </a:rPr>
              <a:t>L’entropia dell’Universo e di ogni sistema isolato tende ad aumentare</a:t>
            </a:r>
            <a:r>
              <a:rPr lang="it-IT" sz="2800" dirty="0" smtClean="0">
                <a:solidFill>
                  <a:srgbClr val="000000"/>
                </a:solidFill>
                <a:latin typeface="Times New Roman" pitchFamily="18" charset="0"/>
                <a:ea typeface="Calibri"/>
                <a:cs typeface="Times New Roman" pitchFamily="18" charset="0"/>
              </a:rPr>
              <a:t>". </a:t>
            </a:r>
            <a:endParaRPr lang="it-IT" sz="2800" dirty="0" smtClean="0">
              <a:latin typeface="Times New Roman" pitchFamily="18" charset="0"/>
              <a:cs typeface="Times New Roman" pitchFamily="18" charset="0"/>
            </a:endParaRPr>
          </a:p>
          <a:p>
            <a:pPr>
              <a:lnSpc>
                <a:spcPct val="100000"/>
              </a:lnSpc>
              <a:buNone/>
            </a:pPr>
            <a:r>
              <a:rPr lang="it-IT" sz="2800" dirty="0" smtClean="0">
                <a:solidFill>
                  <a:srgbClr val="000000"/>
                </a:solidFill>
                <a:latin typeface="Times New Roman" pitchFamily="18" charset="0"/>
                <a:ea typeface="Calibri"/>
                <a:cs typeface="Times New Roman" pitchFamily="18" charset="0"/>
              </a:rPr>
              <a:t> </a:t>
            </a:r>
            <a:endParaRPr lang="it-IT" sz="2800" dirty="0" smtClean="0">
              <a:latin typeface="Times New Roman" pitchFamily="18" charset="0"/>
              <a:cs typeface="Times New Roman" pitchFamily="18" charset="0"/>
            </a:endParaRPr>
          </a:p>
          <a:p>
            <a:pPr>
              <a:lnSpc>
                <a:spcPct val="100000"/>
              </a:lnSpc>
              <a:buNone/>
            </a:pPr>
            <a:r>
              <a:rPr lang="it-IT" sz="2800" dirty="0" smtClean="0">
                <a:solidFill>
                  <a:srgbClr val="000000"/>
                </a:solidFill>
                <a:latin typeface="Times New Roman" pitchFamily="18" charset="0"/>
                <a:ea typeface="Calibri"/>
                <a:cs typeface="Times New Roman" pitchFamily="18" charset="0"/>
              </a:rPr>
              <a:t>	Dove  l’entropia una grandezza che misura in qualche modo la degradazione dell’energia.</a:t>
            </a:r>
            <a:endParaRPr lang="it-IT" sz="2800" dirty="0" smtClean="0">
              <a:latin typeface="Times New Roman" pitchFamily="18" charset="0"/>
              <a:cs typeface="Times New Roman" pitchFamily="18" charset="0"/>
            </a:endParaRPr>
          </a:p>
          <a:p>
            <a:endParaRPr lang="it-IT" dirty="0"/>
          </a:p>
        </p:txBody>
      </p:sp>
      <p:sp>
        <p:nvSpPr>
          <p:cNvPr id="4" name="Segnaposto piè di pagina 3"/>
          <p:cNvSpPr>
            <a:spLocks noGrp="1"/>
          </p:cNvSpPr>
          <p:nvPr>
            <p:ph type="ftr" sz="quarter" idx="11"/>
          </p:nvPr>
        </p:nvSpPr>
        <p:spPr>
          <a:xfrm>
            <a:off x="2667000" y="6356350"/>
            <a:ext cx="4048140" cy="365125"/>
          </a:xfrm>
        </p:spPr>
        <p:txBody>
          <a:bodyPr/>
          <a:lstStyle/>
          <a:p>
            <a:r>
              <a:rPr lang="it-IT" dirty="0" smtClean="0"/>
              <a:t>T. Ruggeri - Conferenza Frontiere -   Bologna  13/05/2015</a:t>
            </a:r>
            <a:endParaRPr lang="en-GB" dirty="0"/>
          </a:p>
        </p:txBody>
      </p:sp>
      <p:sp>
        <p:nvSpPr>
          <p:cNvPr id="5" name="Segnaposto numero diapositiva 4"/>
          <p:cNvSpPr>
            <a:spLocks noGrp="1"/>
          </p:cNvSpPr>
          <p:nvPr>
            <p:ph type="sldNum" sz="quarter" idx="12"/>
          </p:nvPr>
        </p:nvSpPr>
        <p:spPr/>
        <p:txBody>
          <a:bodyPr/>
          <a:lstStyle/>
          <a:p>
            <a:fld id="{20213FC9-5CB2-4111-97E7-8311075E5EDD}" type="slidenum">
              <a:rPr lang="en-GB" smtClean="0"/>
              <a:pPr/>
              <a:t>2</a:t>
            </a:fld>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2667000" y="6356350"/>
            <a:ext cx="4191016" cy="365125"/>
          </a:xfrm>
        </p:spPr>
        <p:txBody>
          <a:bodyPr/>
          <a:lstStyle/>
          <a:p>
            <a:r>
              <a:rPr lang="it-IT" dirty="0" smtClean="0"/>
              <a:t>T. Ruggeri - Conferenza Frontiere -   Bologna  13/05/2015</a:t>
            </a:r>
            <a:endParaRPr lang="en-GB" dirty="0"/>
          </a:p>
        </p:txBody>
      </p:sp>
      <p:sp>
        <p:nvSpPr>
          <p:cNvPr id="3" name="Segnaposto numero diapositiva 2"/>
          <p:cNvSpPr>
            <a:spLocks noGrp="1"/>
          </p:cNvSpPr>
          <p:nvPr>
            <p:ph type="sldNum" sz="quarter" idx="12"/>
          </p:nvPr>
        </p:nvSpPr>
        <p:spPr/>
        <p:txBody>
          <a:bodyPr/>
          <a:lstStyle/>
          <a:p>
            <a:fld id="{D04D8BA4-6E87-41D6-8802-4C94920DA61E}" type="slidenum">
              <a:rPr lang="en-GB" smtClean="0"/>
              <a:pPr/>
              <a:t>20</a:t>
            </a:fld>
            <a:endParaRPr lang="en-GB"/>
          </a:p>
        </p:txBody>
      </p:sp>
      <p:sp>
        <p:nvSpPr>
          <p:cNvPr id="4" name="Rettangolo 3"/>
          <p:cNvSpPr/>
          <p:nvPr/>
        </p:nvSpPr>
        <p:spPr>
          <a:xfrm>
            <a:off x="1000100" y="1785926"/>
            <a:ext cx="7315176" cy="3785652"/>
          </a:xfrm>
          <a:prstGeom prst="rect">
            <a:avLst/>
          </a:prstGeom>
        </p:spPr>
        <p:txBody>
          <a:bodyPr wrap="square">
            <a:spAutoFit/>
          </a:bodyPr>
          <a:lstStyle/>
          <a:p>
            <a:pPr algn="just"/>
            <a:r>
              <a:rPr lang="it-IT" sz="2400" dirty="0" smtClean="0"/>
              <a:t>La analisi qualitativa delle equazioni di </a:t>
            </a:r>
            <a:r>
              <a:rPr lang="it-IT" sz="2400" dirty="0" err="1" smtClean="0"/>
              <a:t>Navier-Stokes</a:t>
            </a:r>
            <a:r>
              <a:rPr lang="it-IT" sz="2400" dirty="0" smtClean="0"/>
              <a:t> è uno dei </a:t>
            </a:r>
            <a:r>
              <a:rPr lang="it-IT" sz="2400" dirty="0" err="1" smtClean="0"/>
              <a:t>cosidetti</a:t>
            </a:r>
            <a:r>
              <a:rPr lang="it-IT" sz="2400" dirty="0" smtClean="0"/>
              <a:t> </a:t>
            </a:r>
            <a:r>
              <a:rPr lang="it-IT" sz="2400" b="1" dirty="0" smtClean="0"/>
              <a:t>problemi </a:t>
            </a:r>
            <a:r>
              <a:rPr lang="it-IT" sz="2400" b="1" dirty="0"/>
              <a:t>per il millennio</a:t>
            </a:r>
            <a:r>
              <a:rPr lang="it-IT" sz="2400" dirty="0"/>
              <a:t> (</a:t>
            </a:r>
            <a:r>
              <a:rPr lang="it-IT" sz="2400" i="1" dirty="0"/>
              <a:t>Millennium </a:t>
            </a:r>
            <a:r>
              <a:rPr lang="it-IT" sz="2400" i="1" dirty="0" err="1"/>
              <a:t>problems</a:t>
            </a:r>
            <a:r>
              <a:rPr lang="it-IT" sz="2400" dirty="0"/>
              <a:t>) </a:t>
            </a:r>
            <a:r>
              <a:rPr lang="it-IT" sz="2400" dirty="0" smtClean="0"/>
              <a:t>stati </a:t>
            </a:r>
            <a:r>
              <a:rPr lang="it-IT" sz="2400" dirty="0"/>
              <a:t>posti all'attenzione dei matematici dall'</a:t>
            </a:r>
            <a:r>
              <a:rPr lang="it-IT" sz="2400" dirty="0">
                <a:hlinkClick r:id="rId2" tooltip="Istituto matematico Clay"/>
              </a:rPr>
              <a:t>Istituto matematico Clay</a:t>
            </a:r>
            <a:r>
              <a:rPr lang="it-IT" sz="2400" dirty="0"/>
              <a:t>. Ad imitazione dei </a:t>
            </a:r>
            <a:r>
              <a:rPr lang="it-IT" sz="2400" dirty="0">
                <a:hlinkClick r:id="rId3" tooltip="Problemi di Hilbert"/>
              </a:rPr>
              <a:t>problemi di </a:t>
            </a:r>
            <a:r>
              <a:rPr lang="it-IT" sz="2400" dirty="0" err="1">
                <a:hlinkClick r:id="rId3" tooltip="Problemi di Hilbert"/>
              </a:rPr>
              <a:t>Hilbert</a:t>
            </a:r>
            <a:r>
              <a:rPr lang="it-IT" sz="2400" dirty="0"/>
              <a:t>, l'istituto ha elencato 7 problemi allora irrisolti della </a:t>
            </a:r>
            <a:r>
              <a:rPr lang="it-IT" sz="2400" dirty="0" smtClean="0">
                <a:hlinkClick r:id="rId4" tooltip="Matematica"/>
              </a:rPr>
              <a:t>matematica</a:t>
            </a:r>
            <a:r>
              <a:rPr lang="it-IT" sz="2400" dirty="0" smtClean="0"/>
              <a:t>.</a:t>
            </a:r>
          </a:p>
          <a:p>
            <a:pPr algn="just"/>
            <a:endParaRPr lang="it-IT" sz="2400" dirty="0"/>
          </a:p>
          <a:p>
            <a:pPr algn="just"/>
            <a:r>
              <a:rPr lang="it-IT" sz="2400" dirty="0" smtClean="0"/>
              <a:t>La natura differenziale del sistema di </a:t>
            </a:r>
            <a:r>
              <a:rPr lang="it-IT" sz="2400" dirty="0" err="1" smtClean="0"/>
              <a:t>Navier-Stokes-Fourier</a:t>
            </a:r>
            <a:r>
              <a:rPr lang="it-IT" sz="2400" dirty="0" smtClean="0"/>
              <a:t> è di tipo parabolico che porta al cosiddetto paradosso del calore.</a:t>
            </a:r>
            <a:endParaRPr lang="it-IT" sz="2400" dirty="0"/>
          </a:p>
        </p:txBody>
      </p:sp>
      <p:sp>
        <p:nvSpPr>
          <p:cNvPr id="5" name="CasellaDiTesto 4"/>
          <p:cNvSpPr txBox="1"/>
          <p:nvPr/>
        </p:nvSpPr>
        <p:spPr>
          <a:xfrm>
            <a:off x="928662" y="357166"/>
            <a:ext cx="7143800" cy="707886"/>
          </a:xfrm>
          <a:prstGeom prst="rect">
            <a:avLst/>
          </a:prstGeom>
          <a:noFill/>
        </p:spPr>
        <p:txBody>
          <a:bodyPr wrap="square" rtlCol="0">
            <a:spAutoFit/>
          </a:bodyPr>
          <a:lstStyle/>
          <a:p>
            <a:r>
              <a:rPr lang="it-IT" sz="4000" dirty="0" err="1" smtClean="0">
                <a:solidFill>
                  <a:schemeClr val="bg2">
                    <a:lumMod val="50000"/>
                  </a:schemeClr>
                </a:solidFill>
              </a:rPr>
              <a:t>Millenium</a:t>
            </a:r>
            <a:r>
              <a:rPr lang="it-IT" sz="4000" dirty="0" smtClean="0">
                <a:solidFill>
                  <a:schemeClr val="bg2">
                    <a:lumMod val="50000"/>
                  </a:schemeClr>
                </a:solidFill>
              </a:rPr>
              <a:t> </a:t>
            </a:r>
            <a:r>
              <a:rPr lang="it-IT" sz="4000" dirty="0" err="1" smtClean="0">
                <a:solidFill>
                  <a:schemeClr val="bg2">
                    <a:lumMod val="50000"/>
                  </a:schemeClr>
                </a:solidFill>
              </a:rPr>
              <a:t>Problems</a:t>
            </a:r>
            <a:endParaRPr lang="it-IT" sz="4000" dirty="0">
              <a:solidFill>
                <a:schemeClr val="bg2">
                  <a:lumMod val="50000"/>
                </a:schemeClr>
              </a:solidFill>
            </a:endParaRPr>
          </a:p>
        </p:txBody>
      </p:sp>
    </p:spTree>
    <p:extLst>
      <p:ext uri="{BB962C8B-B14F-4D97-AF65-F5344CB8AC3E}">
        <p14:creationId xmlns:p14="http://schemas.microsoft.com/office/powerpoint/2010/main" val="39229075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2667000" y="6356350"/>
            <a:ext cx="4762520" cy="365125"/>
          </a:xfrm>
        </p:spPr>
        <p:txBody>
          <a:bodyPr/>
          <a:lstStyle/>
          <a:p>
            <a:r>
              <a:rPr lang="it-IT" dirty="0" smtClean="0"/>
              <a:t>T. Ruggeri - Conferenza Frontiere -   Bologna  13/05/2015</a:t>
            </a:r>
            <a:endParaRPr lang="en-GB" dirty="0"/>
          </a:p>
        </p:txBody>
      </p:sp>
      <p:sp>
        <p:nvSpPr>
          <p:cNvPr id="3" name="Segnaposto numero diapositiva 2"/>
          <p:cNvSpPr>
            <a:spLocks noGrp="1"/>
          </p:cNvSpPr>
          <p:nvPr>
            <p:ph type="sldNum" sz="quarter" idx="12"/>
          </p:nvPr>
        </p:nvSpPr>
        <p:spPr/>
        <p:txBody>
          <a:bodyPr/>
          <a:lstStyle/>
          <a:p>
            <a:fld id="{D04D8BA4-6E87-41D6-8802-4C94920DA61E}" type="slidenum">
              <a:rPr lang="en-GB" smtClean="0"/>
              <a:pPr/>
              <a:t>21</a:t>
            </a:fld>
            <a:endParaRPr lang="en-GB"/>
          </a:p>
        </p:txBody>
      </p:sp>
      <p:sp>
        <p:nvSpPr>
          <p:cNvPr id="4" name="CasellaDiTesto 3"/>
          <p:cNvSpPr txBox="1"/>
          <p:nvPr/>
        </p:nvSpPr>
        <p:spPr>
          <a:xfrm>
            <a:off x="611560" y="1844824"/>
            <a:ext cx="7632848" cy="3477875"/>
          </a:xfrm>
          <a:prstGeom prst="rect">
            <a:avLst/>
          </a:prstGeom>
          <a:noFill/>
        </p:spPr>
        <p:txBody>
          <a:bodyPr wrap="square" rtlCol="0">
            <a:spAutoFit/>
          </a:bodyPr>
          <a:lstStyle/>
          <a:p>
            <a:pPr algn="l"/>
            <a:r>
              <a:rPr lang="it-IT" sz="2200" dirty="0" smtClean="0">
                <a:latin typeface="+mn-lt"/>
              </a:rPr>
              <a:t>La struttura matematica del sistema differenziale dipende dal tipo di equazioni costitutive. Ad esempio nel caso di equazioni di tipo locale (elasticità, fluidi di Eulero,…) il sistema sarà di tipo iperbolico. Per equazioni di tipo non locale nello spazio (equazioni di </a:t>
            </a:r>
            <a:r>
              <a:rPr lang="it-IT" sz="2200" dirty="0" err="1" smtClean="0">
                <a:latin typeface="+mn-lt"/>
              </a:rPr>
              <a:t>Navier-Stokes</a:t>
            </a:r>
            <a:r>
              <a:rPr lang="it-IT" sz="2200" dirty="0" smtClean="0">
                <a:latin typeface="+mn-lt"/>
              </a:rPr>
              <a:t>, Fourier, </a:t>
            </a:r>
            <a:r>
              <a:rPr lang="it-IT" sz="2200" dirty="0" err="1" smtClean="0">
                <a:latin typeface="+mn-lt"/>
              </a:rPr>
              <a:t>Fick</a:t>
            </a:r>
            <a:r>
              <a:rPr lang="it-IT" sz="2200" dirty="0" smtClean="0">
                <a:latin typeface="+mn-lt"/>
              </a:rPr>
              <a:t>,..) la struttura matematica sarà di tipo parabolico. Per equazioni costitutive di tipo non-locale nel tempo (materiali con memoria,…) il sistema sarà un sistema integro-differenziale.</a:t>
            </a:r>
          </a:p>
          <a:p>
            <a:pPr algn="l"/>
            <a:endParaRPr lang="it-IT" sz="2200" dirty="0">
              <a:latin typeface="+mn-lt"/>
            </a:endParaRPr>
          </a:p>
        </p:txBody>
      </p:sp>
    </p:spTree>
    <p:extLst>
      <p:ext uri="{BB962C8B-B14F-4D97-AF65-F5344CB8AC3E}">
        <p14:creationId xmlns:p14="http://schemas.microsoft.com/office/powerpoint/2010/main" val="1229378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Equazioni del Calore e Paradosso del calore</a:t>
            </a:r>
            <a:endParaRPr lang="it-IT" dirty="0"/>
          </a:p>
        </p:txBody>
      </p:sp>
      <p:sp>
        <p:nvSpPr>
          <p:cNvPr id="4" name="Segnaposto piè di pagina 3"/>
          <p:cNvSpPr>
            <a:spLocks noGrp="1"/>
          </p:cNvSpPr>
          <p:nvPr>
            <p:ph type="ftr" sz="quarter" idx="11"/>
          </p:nvPr>
        </p:nvSpPr>
        <p:spPr>
          <a:xfrm>
            <a:off x="2667000" y="6356350"/>
            <a:ext cx="4262454" cy="365125"/>
          </a:xfrm>
        </p:spPr>
        <p:txBody>
          <a:bodyPr/>
          <a:lstStyle/>
          <a:p>
            <a:r>
              <a:rPr lang="it-IT" dirty="0" smtClean="0"/>
              <a:t>T. Ruggeri - Conferenza Frontiere -   Bologna  13/05/2015</a:t>
            </a:r>
            <a:endParaRPr lang="en-GB" dirty="0"/>
          </a:p>
        </p:txBody>
      </p:sp>
      <p:sp>
        <p:nvSpPr>
          <p:cNvPr id="5" name="Segnaposto numero diapositiva 4"/>
          <p:cNvSpPr>
            <a:spLocks noGrp="1"/>
          </p:cNvSpPr>
          <p:nvPr>
            <p:ph type="sldNum" sz="quarter" idx="12"/>
          </p:nvPr>
        </p:nvSpPr>
        <p:spPr/>
        <p:txBody>
          <a:bodyPr/>
          <a:lstStyle/>
          <a:p>
            <a:fld id="{20213FC9-5CB2-4111-97E7-8311075E5EDD}" type="slidenum">
              <a:rPr lang="en-GB" smtClean="0"/>
              <a:pPr/>
              <a:t>22</a:t>
            </a:fld>
            <a:endParaRPr lang="en-GB"/>
          </a:p>
        </p:txBody>
      </p:sp>
      <p:pic>
        <p:nvPicPr>
          <p:cNvPr id="7" name="Immagine 6" descr="addin_tmp.png"/>
          <p:cNvPicPr>
            <a:picLocks noChangeAspect="1"/>
          </p:cNvPicPr>
          <p:nvPr>
            <p:custDataLst>
              <p:tags r:id="rId1"/>
            </p:custDataLst>
          </p:nvPr>
        </p:nvPicPr>
        <p:blipFill>
          <a:blip r:embed="rId3"/>
          <a:stretch>
            <a:fillRect/>
          </a:stretch>
        </p:blipFill>
        <p:spPr>
          <a:xfrm>
            <a:off x="2357422" y="4071943"/>
            <a:ext cx="2428892" cy="990288"/>
          </a:xfrm>
          <a:prstGeom prst="rect">
            <a:avLst/>
          </a:prstGeom>
        </p:spPr>
      </p:pic>
      <p:sp>
        <p:nvSpPr>
          <p:cNvPr id="10" name="Segnaposto contenuto 9"/>
          <p:cNvSpPr>
            <a:spLocks noGrp="1"/>
          </p:cNvSpPr>
          <p:nvPr>
            <p:ph idx="1"/>
          </p:nvPr>
        </p:nvSpPr>
        <p:spPr>
          <a:xfrm>
            <a:off x="457200" y="1988840"/>
            <a:ext cx="8363272" cy="4420870"/>
          </a:xfrm>
        </p:spPr>
        <p:txBody>
          <a:bodyPr/>
          <a:lstStyle/>
          <a:p>
            <a:pPr marL="0" indent="0">
              <a:buNone/>
            </a:pPr>
            <a:r>
              <a:rPr lang="it-IT" sz="2400" dirty="0" smtClean="0"/>
              <a:t>Nel caso semplificato di un conduttore rigido di calore il modello di NSF si riduce alla classica equazione del calore tipica della diffusione che dal punto di vista matematico è un’equazione parabolica</a:t>
            </a:r>
          </a:p>
          <a:p>
            <a:pPr marL="0" indent="0">
              <a:buNone/>
            </a:pPr>
            <a:endParaRPr lang="it-IT" dirty="0"/>
          </a:p>
        </p:txBody>
      </p:sp>
    </p:spTree>
    <p:extLst>
      <p:ext uri="{BB962C8B-B14F-4D97-AF65-F5344CB8AC3E}">
        <p14:creationId xmlns:p14="http://schemas.microsoft.com/office/powerpoint/2010/main" val="5078405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2667000" y="6356350"/>
            <a:ext cx="4548206" cy="365125"/>
          </a:xfrm>
        </p:spPr>
        <p:txBody>
          <a:bodyPr/>
          <a:lstStyle/>
          <a:p>
            <a:r>
              <a:rPr lang="it-IT" dirty="0" smtClean="0"/>
              <a:t>T. Ruggeri - Conferenza Frontiere -   Bologna  13/05/2015</a:t>
            </a:r>
            <a:endParaRPr lang="en-GB" dirty="0"/>
          </a:p>
        </p:txBody>
      </p:sp>
      <p:sp>
        <p:nvSpPr>
          <p:cNvPr id="3" name="Segnaposto numero diapositiva 2"/>
          <p:cNvSpPr>
            <a:spLocks noGrp="1"/>
          </p:cNvSpPr>
          <p:nvPr>
            <p:ph type="sldNum" sz="quarter" idx="12"/>
          </p:nvPr>
        </p:nvSpPr>
        <p:spPr/>
        <p:txBody>
          <a:bodyPr/>
          <a:lstStyle/>
          <a:p>
            <a:fld id="{D04D8BA4-6E87-41D6-8802-4C94920DA61E}" type="slidenum">
              <a:rPr lang="en-GB" smtClean="0"/>
              <a:pPr/>
              <a:t>23</a:t>
            </a:fld>
            <a:endParaRPr lang="en-GB"/>
          </a:p>
        </p:txBody>
      </p:sp>
      <p:pic>
        <p:nvPicPr>
          <p:cNvPr id="7" name="Immagine 6" descr="addin_tmp.png"/>
          <p:cNvPicPr>
            <a:picLocks noChangeAspect="1"/>
          </p:cNvPicPr>
          <p:nvPr>
            <p:custDataLst>
              <p:tags r:id="rId1"/>
            </p:custDataLst>
          </p:nvPr>
        </p:nvPicPr>
        <p:blipFill>
          <a:blip r:embed="rId3" cstate="print"/>
          <a:stretch>
            <a:fillRect/>
          </a:stretch>
        </p:blipFill>
        <p:spPr>
          <a:xfrm>
            <a:off x="142108" y="1052738"/>
            <a:ext cx="8405634" cy="2265695"/>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5776" y="3586794"/>
            <a:ext cx="3168352" cy="2495077"/>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Secondo suono</a:t>
            </a:r>
            <a:endParaRPr lang="it-IT" dirty="0"/>
          </a:p>
        </p:txBody>
      </p:sp>
      <p:sp>
        <p:nvSpPr>
          <p:cNvPr id="3" name="Segnaposto contenuto 2"/>
          <p:cNvSpPr>
            <a:spLocks noGrp="1"/>
          </p:cNvSpPr>
          <p:nvPr>
            <p:ph idx="1"/>
          </p:nvPr>
        </p:nvSpPr>
        <p:spPr/>
        <p:txBody>
          <a:bodyPr>
            <a:normAutofit/>
          </a:bodyPr>
          <a:lstStyle/>
          <a:p>
            <a:pPr marL="0" indent="0">
              <a:buNone/>
            </a:pPr>
            <a:r>
              <a:rPr lang="en-US" sz="1100" b="1" dirty="0"/>
              <a:t>Second sound</a:t>
            </a:r>
            <a:r>
              <a:rPr lang="en-US" sz="1100" dirty="0"/>
              <a:t> is a </a:t>
            </a:r>
            <a:r>
              <a:rPr lang="en-US" sz="1100" dirty="0">
                <a:hlinkClick r:id="rId2" tooltip="Quantum mechanical"/>
              </a:rPr>
              <a:t>quantum mechanical</a:t>
            </a:r>
            <a:r>
              <a:rPr lang="en-US" sz="1100" dirty="0"/>
              <a:t> phenomenon in which </a:t>
            </a:r>
            <a:r>
              <a:rPr lang="en-US" sz="1100" dirty="0">
                <a:hlinkClick r:id="rId3" tooltip="Heat transfer"/>
              </a:rPr>
              <a:t>heat transfer</a:t>
            </a:r>
            <a:r>
              <a:rPr lang="en-US" sz="1100" dirty="0"/>
              <a:t> occurs by </a:t>
            </a:r>
            <a:r>
              <a:rPr lang="en-US" sz="1100" dirty="0">
                <a:hlinkClick r:id="rId4" tooltip="Wave equation"/>
              </a:rPr>
              <a:t>wave</a:t>
            </a:r>
            <a:r>
              <a:rPr lang="en-US" sz="1100" dirty="0"/>
              <a:t>-like motion, rather than by the more usual mechanism of </a:t>
            </a:r>
            <a:r>
              <a:rPr lang="en-US" sz="1100" dirty="0">
                <a:hlinkClick r:id="rId5" tooltip="Diffusion"/>
              </a:rPr>
              <a:t>diffusion</a:t>
            </a:r>
            <a:r>
              <a:rPr lang="en-US" sz="1100" dirty="0"/>
              <a:t>. Heat takes the place of pressure in normal sound waves. This leads to a very high </a:t>
            </a:r>
            <a:r>
              <a:rPr lang="en-US" sz="1100" dirty="0">
                <a:hlinkClick r:id="rId6" tooltip="Thermal conductivity"/>
              </a:rPr>
              <a:t>thermal conductivity</a:t>
            </a:r>
            <a:r>
              <a:rPr lang="en-US" sz="1100" dirty="0"/>
              <a:t>. It is known as "second sound" because the wave motion of heat is similar to the propagation of </a:t>
            </a:r>
            <a:r>
              <a:rPr lang="en-US" sz="1100" dirty="0">
                <a:hlinkClick r:id="rId7" tooltip="Sound"/>
              </a:rPr>
              <a:t>sound</a:t>
            </a:r>
            <a:r>
              <a:rPr lang="en-US" sz="1100" dirty="0"/>
              <a:t> in </a:t>
            </a:r>
            <a:r>
              <a:rPr lang="en-US" sz="1100" dirty="0" smtClean="0"/>
              <a:t>air.</a:t>
            </a:r>
          </a:p>
          <a:p>
            <a:pPr marL="0" indent="0">
              <a:buNone/>
            </a:pPr>
            <a:r>
              <a:rPr lang="en-US" sz="1100" dirty="0" smtClean="0"/>
              <a:t>Normal </a:t>
            </a:r>
            <a:r>
              <a:rPr lang="en-US" sz="1100" dirty="0"/>
              <a:t>sound waves are fluctuations in the density of </a:t>
            </a:r>
            <a:r>
              <a:rPr lang="en-US" sz="1100" dirty="0">
                <a:hlinkClick r:id="rId8" tooltip="Molecules"/>
              </a:rPr>
              <a:t>molecules</a:t>
            </a:r>
            <a:r>
              <a:rPr lang="en-US" sz="1100" dirty="0"/>
              <a:t> in a substance; second sound waves are fluctuations in the density of </a:t>
            </a:r>
            <a:r>
              <a:rPr lang="en-US" sz="1100" dirty="0" smtClean="0">
                <a:hlinkClick r:id="rId9" tooltip="Phonons"/>
              </a:rPr>
              <a:t>phonons</a:t>
            </a:r>
            <a:r>
              <a:rPr lang="en-US" sz="1100" dirty="0" smtClean="0"/>
              <a:t>.</a:t>
            </a:r>
            <a:r>
              <a:rPr lang="en-US" sz="1100" baseline="30000" dirty="0" smtClean="0"/>
              <a:t> </a:t>
            </a:r>
            <a:r>
              <a:rPr lang="en-US" sz="1100" dirty="0" smtClean="0"/>
              <a:t>Second </a:t>
            </a:r>
            <a:r>
              <a:rPr lang="en-US" sz="1100" dirty="0"/>
              <a:t>sound can be observed in any system in which most phonon-phonon collisions conserve momentum. This occurs in </a:t>
            </a:r>
            <a:r>
              <a:rPr lang="en-US" sz="1100" dirty="0" err="1">
                <a:hlinkClick r:id="rId10" tooltip="Superfluids"/>
              </a:rPr>
              <a:t>superfluids</a:t>
            </a:r>
            <a:r>
              <a:rPr lang="en-US" sz="1100" dirty="0"/>
              <a:t>,</a:t>
            </a:r>
            <a:r>
              <a:rPr lang="en-US" sz="1100" baseline="30000" dirty="0">
                <a:hlinkClick r:id="rId11"/>
              </a:rPr>
              <a:t>[2]</a:t>
            </a:r>
            <a:r>
              <a:rPr lang="en-US" sz="1100" dirty="0"/>
              <a:t> and also in some dielectric </a:t>
            </a:r>
            <a:r>
              <a:rPr lang="en-US" sz="1100" dirty="0" smtClean="0"/>
              <a:t>crystals</a:t>
            </a:r>
            <a:r>
              <a:rPr lang="en-US" sz="1100" baseline="30000" dirty="0" smtClean="0"/>
              <a:t> </a:t>
            </a:r>
            <a:r>
              <a:rPr lang="en-US" sz="1100" dirty="0" smtClean="0"/>
              <a:t>when </a:t>
            </a:r>
            <a:r>
              <a:rPr lang="en-US" sz="1100" dirty="0" err="1">
                <a:hlinkClick r:id="rId12" tooltip="Umklapp scattering"/>
              </a:rPr>
              <a:t>Umklapp</a:t>
            </a:r>
            <a:r>
              <a:rPr lang="en-US" sz="1100" dirty="0">
                <a:hlinkClick r:id="rId12" tooltip="Umklapp scattering"/>
              </a:rPr>
              <a:t> scattering</a:t>
            </a:r>
            <a:r>
              <a:rPr lang="en-US" sz="1100" dirty="0"/>
              <a:t> is small. (</a:t>
            </a:r>
            <a:r>
              <a:rPr lang="en-US" sz="1100" dirty="0" err="1"/>
              <a:t>Umklapp</a:t>
            </a:r>
            <a:r>
              <a:rPr lang="en-US" sz="1100" dirty="0"/>
              <a:t> phonon-phonon scattering exchanges momentum with the crystal lattice, so phonon momentum is not conserved.)</a:t>
            </a:r>
          </a:p>
          <a:p>
            <a:pPr marL="0" indent="0">
              <a:buNone/>
            </a:pPr>
            <a:endParaRPr lang="it-IT" sz="1100" dirty="0" smtClean="0"/>
          </a:p>
          <a:p>
            <a:pPr marL="0" indent="0">
              <a:buNone/>
            </a:pPr>
            <a:endParaRPr lang="it-IT" sz="1100" dirty="0"/>
          </a:p>
          <a:p>
            <a:pPr marL="0" indent="0">
              <a:buNone/>
            </a:pPr>
            <a:r>
              <a:rPr lang="it-IT" sz="1100" dirty="0" smtClean="0"/>
              <a:t>I </a:t>
            </a:r>
            <a:r>
              <a:rPr lang="it-IT" sz="1100" dirty="0"/>
              <a:t>fisici dell'Università di Innsbruck, in collaborazione con i colleghi del Centro Bose-Einstein (</a:t>
            </a:r>
            <a:r>
              <a:rPr lang="it-IT" sz="1100" dirty="0" err="1"/>
              <a:t>Bec</a:t>
            </a:r>
            <a:r>
              <a:rPr lang="it-IT" sz="1100" dirty="0"/>
              <a:t>) dell'Università di Trento, hanno dimostrato la propagazione di un'onda di temperatura in un gas quantistico ultrafreddo. </a:t>
            </a:r>
            <a:r>
              <a:rPr lang="it-IT" sz="1100" smtClean="0"/>
              <a:t>Lo </a:t>
            </a:r>
            <a:r>
              <a:rPr lang="it-IT" sz="1100" dirty="0"/>
              <a:t>studio </a:t>
            </a:r>
            <a:r>
              <a:rPr lang="it-IT" sz="1100" dirty="0" err="1"/>
              <a:t>e'</a:t>
            </a:r>
            <a:r>
              <a:rPr lang="it-IT" sz="1100" dirty="0"/>
              <a:t> stato pubblicato sulla rivista </a:t>
            </a:r>
            <a:r>
              <a:rPr lang="it-IT" sz="1100" dirty="0" smtClean="0"/>
              <a:t>'Nature‘ (2013).</a:t>
            </a:r>
          </a:p>
          <a:p>
            <a:pPr marL="0" indent="0">
              <a:buNone/>
            </a:pPr>
            <a:r>
              <a:rPr lang="it-IT" sz="2000" dirty="0"/>
              <a:t/>
            </a:r>
            <a:br>
              <a:rPr lang="it-IT" sz="2000" dirty="0"/>
            </a:br>
            <a:endParaRPr lang="it-IT" sz="2000" dirty="0"/>
          </a:p>
        </p:txBody>
      </p:sp>
      <p:sp>
        <p:nvSpPr>
          <p:cNvPr id="4" name="Segnaposto piè di pagina 3"/>
          <p:cNvSpPr>
            <a:spLocks noGrp="1"/>
          </p:cNvSpPr>
          <p:nvPr>
            <p:ph type="ftr" sz="quarter" idx="11"/>
          </p:nvPr>
        </p:nvSpPr>
        <p:spPr/>
        <p:txBody>
          <a:bodyPr/>
          <a:lstStyle/>
          <a:p>
            <a:r>
              <a:rPr lang="it-IT" smtClean="0"/>
              <a:t>T. Ruggeri - Conferenza Frontiere -   Bologna  13/05/2015</a:t>
            </a:r>
            <a:endParaRPr lang="en-GB"/>
          </a:p>
        </p:txBody>
      </p:sp>
      <p:sp>
        <p:nvSpPr>
          <p:cNvPr id="5" name="Segnaposto numero diapositiva 4"/>
          <p:cNvSpPr>
            <a:spLocks noGrp="1"/>
          </p:cNvSpPr>
          <p:nvPr>
            <p:ph type="sldNum" sz="quarter" idx="12"/>
          </p:nvPr>
        </p:nvSpPr>
        <p:spPr/>
        <p:txBody>
          <a:bodyPr/>
          <a:lstStyle/>
          <a:p>
            <a:fld id="{20213FC9-5CB2-4111-97E7-8311075E5EDD}" type="slidenum">
              <a:rPr lang="en-GB" smtClean="0"/>
              <a:pPr/>
              <a:t>24</a:t>
            </a:fld>
            <a:endParaRPr lang="en-GB"/>
          </a:p>
        </p:txBody>
      </p:sp>
      <p:pic>
        <p:nvPicPr>
          <p:cNvPr id="6" name="Immagine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67000" y="4366280"/>
            <a:ext cx="2697088" cy="1958320"/>
          </a:xfrm>
          <a:prstGeom prst="rect">
            <a:avLst/>
          </a:prstGeom>
        </p:spPr>
      </p:pic>
    </p:spTree>
    <p:extLst>
      <p:ext uri="{BB962C8B-B14F-4D97-AF65-F5344CB8AC3E}">
        <p14:creationId xmlns:p14="http://schemas.microsoft.com/office/powerpoint/2010/main" val="1217835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L’equazione di Cattaneo</a:t>
            </a:r>
            <a:endParaRPr lang="it-IT" dirty="0"/>
          </a:p>
        </p:txBody>
      </p:sp>
      <p:sp>
        <p:nvSpPr>
          <p:cNvPr id="3" name="Segnaposto contenuto 2"/>
          <p:cNvSpPr>
            <a:spLocks noGrp="1"/>
          </p:cNvSpPr>
          <p:nvPr>
            <p:ph idx="1"/>
          </p:nvPr>
        </p:nvSpPr>
        <p:spPr/>
        <p:txBody>
          <a:bodyPr/>
          <a:lstStyle/>
          <a:p>
            <a:pPr marL="0" indent="0">
              <a:buNone/>
            </a:pPr>
            <a:r>
              <a:rPr lang="it-IT" dirty="0" smtClean="0"/>
              <a:t>Carlo Cattaneo nel 1946 propone una modifica all’equazione di Fourier che è conosciuta con equazione di Cattaneo. In questo modo la classica equazione del calore diventa un’equazione iperbolica (equazione dei telegrafisti):</a:t>
            </a:r>
          </a:p>
          <a:p>
            <a:pPr marL="0" indent="0">
              <a:buNone/>
            </a:pPr>
            <a:endParaRPr lang="it-IT" dirty="0"/>
          </a:p>
          <a:p>
            <a:pPr marL="0" indent="0">
              <a:buNone/>
            </a:pPr>
            <a:endParaRPr lang="it-IT" dirty="0"/>
          </a:p>
        </p:txBody>
      </p:sp>
      <p:sp>
        <p:nvSpPr>
          <p:cNvPr id="4" name="Segnaposto piè di pagina 3"/>
          <p:cNvSpPr>
            <a:spLocks noGrp="1"/>
          </p:cNvSpPr>
          <p:nvPr>
            <p:ph type="ftr" sz="quarter" idx="11"/>
          </p:nvPr>
        </p:nvSpPr>
        <p:spPr>
          <a:xfrm>
            <a:off x="2667000" y="6356350"/>
            <a:ext cx="4048140" cy="365125"/>
          </a:xfrm>
        </p:spPr>
        <p:txBody>
          <a:bodyPr/>
          <a:lstStyle/>
          <a:p>
            <a:r>
              <a:rPr lang="it-IT" dirty="0" smtClean="0"/>
              <a:t>T. Ruggeri - Conferenza Frontiere -   Bologna  13/05/2015</a:t>
            </a:r>
            <a:endParaRPr lang="en-GB" dirty="0"/>
          </a:p>
        </p:txBody>
      </p:sp>
      <p:sp>
        <p:nvSpPr>
          <p:cNvPr id="5" name="Segnaposto numero diapositiva 4"/>
          <p:cNvSpPr>
            <a:spLocks noGrp="1"/>
          </p:cNvSpPr>
          <p:nvPr>
            <p:ph type="sldNum" sz="quarter" idx="12"/>
          </p:nvPr>
        </p:nvSpPr>
        <p:spPr/>
        <p:txBody>
          <a:bodyPr/>
          <a:lstStyle/>
          <a:p>
            <a:fld id="{20213FC9-5CB2-4111-97E7-8311075E5EDD}" type="slidenum">
              <a:rPr lang="en-GB" smtClean="0"/>
              <a:pPr/>
              <a:t>25</a:t>
            </a:fld>
            <a:endParaRPr lang="en-GB"/>
          </a:p>
        </p:txBody>
      </p:sp>
      <p:pic>
        <p:nvPicPr>
          <p:cNvPr id="7" name="Immagine 6"/>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411760" y="4330540"/>
            <a:ext cx="2718048" cy="670452"/>
          </a:xfrm>
          <a:prstGeom prst="rect">
            <a:avLst/>
          </a:prstGeom>
        </p:spPr>
      </p:pic>
      <p:pic>
        <p:nvPicPr>
          <p:cNvPr id="8" name="Immagine 7" descr="Cattaneo.jpg"/>
          <p:cNvPicPr>
            <a:picLocks noChangeAspect="1"/>
          </p:cNvPicPr>
          <p:nvPr/>
        </p:nvPicPr>
        <p:blipFill>
          <a:blip r:embed="rId4" cstate="print"/>
          <a:stretch>
            <a:fillRect/>
          </a:stretch>
        </p:blipFill>
        <p:spPr>
          <a:xfrm>
            <a:off x="5786446" y="3857628"/>
            <a:ext cx="1500198" cy="2118837"/>
          </a:xfrm>
          <a:prstGeom prst="rect">
            <a:avLst/>
          </a:prstGeom>
        </p:spPr>
      </p:pic>
    </p:spTree>
    <p:extLst>
      <p:ext uri="{BB962C8B-B14F-4D97-AF65-F5344CB8AC3E}">
        <p14:creationId xmlns:p14="http://schemas.microsoft.com/office/powerpoint/2010/main" val="3757879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2667000" y="6356350"/>
            <a:ext cx="4119578" cy="365125"/>
          </a:xfrm>
        </p:spPr>
        <p:txBody>
          <a:bodyPr/>
          <a:lstStyle/>
          <a:p>
            <a:r>
              <a:rPr lang="it-IT" dirty="0" smtClean="0"/>
              <a:t>T. Ruggeri - Conferenza Frontiere -   Bologna  13/05/2015</a:t>
            </a:r>
            <a:endParaRPr lang="en-GB" dirty="0"/>
          </a:p>
        </p:txBody>
      </p:sp>
      <p:sp>
        <p:nvSpPr>
          <p:cNvPr id="3" name="Segnaposto numero diapositiva 2"/>
          <p:cNvSpPr>
            <a:spLocks noGrp="1"/>
          </p:cNvSpPr>
          <p:nvPr>
            <p:ph type="sldNum" sz="quarter" idx="12"/>
          </p:nvPr>
        </p:nvSpPr>
        <p:spPr/>
        <p:txBody>
          <a:bodyPr/>
          <a:lstStyle/>
          <a:p>
            <a:fld id="{D04D8BA4-6E87-41D6-8802-4C94920DA61E}" type="slidenum">
              <a:rPr lang="en-GB" smtClean="0"/>
              <a:pPr/>
              <a:t>3</a:t>
            </a:fld>
            <a:endParaRPr lang="en-GB"/>
          </a:p>
        </p:txBody>
      </p:sp>
      <p:pic>
        <p:nvPicPr>
          <p:cNvPr id="9" name="Immagine 8" descr="150px-Carnot2.jpg"/>
          <p:cNvPicPr>
            <a:picLocks noChangeAspect="1"/>
          </p:cNvPicPr>
          <p:nvPr/>
        </p:nvPicPr>
        <p:blipFill>
          <a:blip r:embed="rId2"/>
          <a:stretch>
            <a:fillRect/>
          </a:stretch>
        </p:blipFill>
        <p:spPr>
          <a:xfrm>
            <a:off x="2571736" y="571480"/>
            <a:ext cx="1500198" cy="2250297"/>
          </a:xfrm>
          <a:prstGeom prst="rect">
            <a:avLst/>
          </a:prstGeom>
        </p:spPr>
      </p:pic>
      <p:pic>
        <p:nvPicPr>
          <p:cNvPr id="10" name="Immagine 9" descr="220px-SS-joule.jpg"/>
          <p:cNvPicPr>
            <a:picLocks noChangeAspect="1"/>
          </p:cNvPicPr>
          <p:nvPr/>
        </p:nvPicPr>
        <p:blipFill>
          <a:blip r:embed="rId3"/>
          <a:stretch>
            <a:fillRect/>
          </a:stretch>
        </p:blipFill>
        <p:spPr>
          <a:xfrm>
            <a:off x="6572264" y="571480"/>
            <a:ext cx="1539876" cy="2323812"/>
          </a:xfrm>
          <a:prstGeom prst="rect">
            <a:avLst/>
          </a:prstGeom>
        </p:spPr>
      </p:pic>
      <p:pic>
        <p:nvPicPr>
          <p:cNvPr id="13" name="Immagine 12" descr="Kelvin-1200-scale1000.jpg"/>
          <p:cNvPicPr>
            <a:picLocks noChangeAspect="1"/>
          </p:cNvPicPr>
          <p:nvPr/>
        </p:nvPicPr>
        <p:blipFill>
          <a:blip r:embed="rId4"/>
          <a:stretch>
            <a:fillRect/>
          </a:stretch>
        </p:blipFill>
        <p:spPr>
          <a:xfrm>
            <a:off x="2571736" y="3500438"/>
            <a:ext cx="1428760" cy="2164787"/>
          </a:xfrm>
          <a:prstGeom prst="rect">
            <a:avLst/>
          </a:prstGeom>
        </p:spPr>
      </p:pic>
      <p:pic>
        <p:nvPicPr>
          <p:cNvPr id="14" name="Immagine 13" descr="220px-Caratheodory_Constantin_Greek.jpg"/>
          <p:cNvPicPr>
            <a:picLocks noChangeAspect="1"/>
          </p:cNvPicPr>
          <p:nvPr/>
        </p:nvPicPr>
        <p:blipFill>
          <a:blip r:embed="rId5"/>
          <a:stretch>
            <a:fillRect/>
          </a:stretch>
        </p:blipFill>
        <p:spPr>
          <a:xfrm>
            <a:off x="6858016" y="3571876"/>
            <a:ext cx="1482675" cy="2143140"/>
          </a:xfrm>
          <a:prstGeom prst="rect">
            <a:avLst/>
          </a:prstGeom>
        </p:spPr>
      </p:pic>
      <p:sp>
        <p:nvSpPr>
          <p:cNvPr id="16" name="CasellaDiTesto 15"/>
          <p:cNvSpPr txBox="1"/>
          <p:nvPr/>
        </p:nvSpPr>
        <p:spPr>
          <a:xfrm>
            <a:off x="500034" y="3071810"/>
            <a:ext cx="8286808" cy="369332"/>
          </a:xfrm>
          <a:prstGeom prst="rect">
            <a:avLst/>
          </a:prstGeom>
          <a:noFill/>
        </p:spPr>
        <p:txBody>
          <a:bodyPr wrap="square" rtlCol="0">
            <a:spAutoFit/>
          </a:bodyPr>
          <a:lstStyle/>
          <a:p>
            <a:pPr algn="l"/>
            <a:r>
              <a:rPr lang="it-IT" dirty="0" smtClean="0"/>
              <a:t>Fourier 1768           </a:t>
            </a:r>
            <a:r>
              <a:rPr lang="it-IT" dirty="0" err="1" smtClean="0"/>
              <a:t>Carnot</a:t>
            </a:r>
            <a:r>
              <a:rPr lang="it-IT" dirty="0" smtClean="0"/>
              <a:t>  1796             Mayer 1814                Joule 1818                      </a:t>
            </a:r>
            <a:endParaRPr lang="it-IT" dirty="0"/>
          </a:p>
        </p:txBody>
      </p:sp>
      <p:sp>
        <p:nvSpPr>
          <p:cNvPr id="17" name="CasellaDiTesto 16"/>
          <p:cNvSpPr txBox="1"/>
          <p:nvPr/>
        </p:nvSpPr>
        <p:spPr>
          <a:xfrm>
            <a:off x="285752" y="5929330"/>
            <a:ext cx="8358214" cy="369332"/>
          </a:xfrm>
          <a:prstGeom prst="rect">
            <a:avLst/>
          </a:prstGeom>
          <a:noFill/>
        </p:spPr>
        <p:txBody>
          <a:bodyPr wrap="square" rtlCol="0">
            <a:spAutoFit/>
          </a:bodyPr>
          <a:lstStyle/>
          <a:p>
            <a:pPr algn="l"/>
            <a:r>
              <a:rPr lang="it-IT" dirty="0" smtClean="0"/>
              <a:t>  </a:t>
            </a:r>
            <a:r>
              <a:rPr lang="it-IT" dirty="0" err="1" smtClean="0"/>
              <a:t>Clausius</a:t>
            </a:r>
            <a:r>
              <a:rPr lang="it-IT" dirty="0" smtClean="0"/>
              <a:t> 1822             Kelvin 1824         </a:t>
            </a:r>
            <a:r>
              <a:rPr lang="it-IT" dirty="0" err="1" smtClean="0"/>
              <a:t>Duhem</a:t>
            </a:r>
            <a:r>
              <a:rPr lang="it-IT" dirty="0" smtClean="0"/>
              <a:t> 1861           </a:t>
            </a:r>
            <a:r>
              <a:rPr lang="it-IT" dirty="0" err="1" smtClean="0"/>
              <a:t>Charateodory</a:t>
            </a:r>
            <a:r>
              <a:rPr lang="it-IT" dirty="0" smtClean="0"/>
              <a:t> 1873 </a:t>
            </a:r>
            <a:endParaRPr lang="it-IT" dirty="0"/>
          </a:p>
        </p:txBody>
      </p:sp>
      <p:pic>
        <p:nvPicPr>
          <p:cNvPr id="18" name="Immagine 17" descr="Joseph_Fourier-2.jpg"/>
          <p:cNvPicPr>
            <a:picLocks noChangeAspect="1"/>
          </p:cNvPicPr>
          <p:nvPr/>
        </p:nvPicPr>
        <p:blipFill>
          <a:blip r:embed="rId6" cstate="print"/>
          <a:stretch>
            <a:fillRect/>
          </a:stretch>
        </p:blipFill>
        <p:spPr>
          <a:xfrm>
            <a:off x="428596" y="500042"/>
            <a:ext cx="1857388" cy="2270397"/>
          </a:xfrm>
          <a:prstGeom prst="rect">
            <a:avLst/>
          </a:prstGeom>
        </p:spPr>
      </p:pic>
      <p:pic>
        <p:nvPicPr>
          <p:cNvPr id="19" name="Immagine 18" descr="220px-Julius_Robert_Mayer_von_Friedrich_Berrer.jpg"/>
          <p:cNvPicPr>
            <a:picLocks noChangeAspect="1"/>
          </p:cNvPicPr>
          <p:nvPr/>
        </p:nvPicPr>
        <p:blipFill>
          <a:blip r:embed="rId7"/>
          <a:stretch>
            <a:fillRect/>
          </a:stretch>
        </p:blipFill>
        <p:spPr>
          <a:xfrm>
            <a:off x="4572000" y="500042"/>
            <a:ext cx="1428760" cy="2305499"/>
          </a:xfrm>
          <a:prstGeom prst="rect">
            <a:avLst/>
          </a:prstGeom>
        </p:spPr>
      </p:pic>
      <p:pic>
        <p:nvPicPr>
          <p:cNvPr id="20" name="Immagine 19" descr="Rudolf Clausius (Energy and Entropy).jpg"/>
          <p:cNvPicPr>
            <a:picLocks noChangeAspect="1"/>
          </p:cNvPicPr>
          <p:nvPr/>
        </p:nvPicPr>
        <p:blipFill>
          <a:blip r:embed="rId8"/>
          <a:stretch>
            <a:fillRect/>
          </a:stretch>
        </p:blipFill>
        <p:spPr>
          <a:xfrm>
            <a:off x="428596" y="3500438"/>
            <a:ext cx="2357422" cy="2357422"/>
          </a:xfrm>
          <a:prstGeom prst="rect">
            <a:avLst/>
          </a:prstGeom>
        </p:spPr>
      </p:pic>
      <p:pic>
        <p:nvPicPr>
          <p:cNvPr id="21" name="Immagine 20" descr="220px-Pierre_Duhem.jpg"/>
          <p:cNvPicPr>
            <a:picLocks noChangeAspect="1"/>
          </p:cNvPicPr>
          <p:nvPr/>
        </p:nvPicPr>
        <p:blipFill>
          <a:blip r:embed="rId9"/>
          <a:stretch>
            <a:fillRect/>
          </a:stretch>
        </p:blipFill>
        <p:spPr>
          <a:xfrm>
            <a:off x="4429124" y="3643314"/>
            <a:ext cx="1660308" cy="196972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Meccanica e Termodinamica</a:t>
            </a:r>
            <a:endParaRPr lang="it-IT" dirty="0"/>
          </a:p>
        </p:txBody>
      </p:sp>
      <p:sp>
        <p:nvSpPr>
          <p:cNvPr id="3" name="Segnaposto contenuto 2"/>
          <p:cNvSpPr>
            <a:spLocks noGrp="1"/>
          </p:cNvSpPr>
          <p:nvPr>
            <p:ph idx="1"/>
          </p:nvPr>
        </p:nvSpPr>
        <p:spPr/>
        <p:txBody>
          <a:bodyPr>
            <a:normAutofit/>
          </a:bodyPr>
          <a:lstStyle/>
          <a:p>
            <a:pPr>
              <a:buNone/>
            </a:pPr>
            <a:r>
              <a:rPr lang="it-IT" sz="2800" dirty="0" smtClean="0">
                <a:latin typeface="Calibri" panose="020F0502020204030204" pitchFamily="34" charset="0"/>
                <a:ea typeface="Calibri" panose="020F0502020204030204" pitchFamily="34" charset="0"/>
                <a:cs typeface="Times New Roman" panose="02020603050405020304" pitchFamily="18" charset="0"/>
              </a:rPr>
              <a:t>La nascita della Termodinamica pose i seguenti quesiti: </a:t>
            </a:r>
          </a:p>
          <a:p>
            <a:r>
              <a:rPr lang="it-IT" sz="2800" dirty="0" smtClean="0">
                <a:latin typeface="Calibri" panose="020F0502020204030204" pitchFamily="34" charset="0"/>
                <a:ea typeface="Calibri" panose="020F0502020204030204" pitchFamily="34" charset="0"/>
                <a:cs typeface="Times New Roman" panose="02020603050405020304" pitchFamily="18" charset="0"/>
              </a:rPr>
              <a:t>La termodinamica può essere ricondotta, in qualche modo, alla meccanica?  </a:t>
            </a:r>
          </a:p>
          <a:p>
            <a:r>
              <a:rPr lang="it-IT" sz="2800" dirty="0" smtClean="0">
                <a:latin typeface="Calibri" panose="020F0502020204030204" pitchFamily="34" charset="0"/>
                <a:ea typeface="Calibri" panose="020F0502020204030204" pitchFamily="34" charset="0"/>
                <a:cs typeface="Times New Roman" panose="02020603050405020304" pitchFamily="18" charset="0"/>
              </a:rPr>
              <a:t> La termodinamica prevede una freccia nel tempo (irreversibilità), ma le equazione della meccanica sono tutte rigorosamente reversibili rispetto al tempo. E, allora, se la termodinamica è una branca della meccanica, dove nasce l’irreversibilità?</a:t>
            </a:r>
          </a:p>
          <a:p>
            <a:pPr>
              <a:buNone/>
            </a:pPr>
            <a:endParaRPr lang="it-IT" dirty="0"/>
          </a:p>
        </p:txBody>
      </p:sp>
      <p:sp>
        <p:nvSpPr>
          <p:cNvPr id="4" name="Segnaposto piè di pagina 3"/>
          <p:cNvSpPr>
            <a:spLocks noGrp="1"/>
          </p:cNvSpPr>
          <p:nvPr>
            <p:ph type="ftr" sz="quarter" idx="11"/>
          </p:nvPr>
        </p:nvSpPr>
        <p:spPr>
          <a:xfrm>
            <a:off x="2667000" y="6356350"/>
            <a:ext cx="4048140" cy="365125"/>
          </a:xfrm>
        </p:spPr>
        <p:txBody>
          <a:bodyPr/>
          <a:lstStyle/>
          <a:p>
            <a:r>
              <a:rPr lang="it-IT" dirty="0" smtClean="0"/>
              <a:t>T. Ruggeri - Conferenza Frontiere -   Bologna  13/05/2015</a:t>
            </a:r>
            <a:endParaRPr lang="en-GB" dirty="0"/>
          </a:p>
        </p:txBody>
      </p:sp>
      <p:sp>
        <p:nvSpPr>
          <p:cNvPr id="5" name="Segnaposto numero diapositiva 4"/>
          <p:cNvSpPr>
            <a:spLocks noGrp="1"/>
          </p:cNvSpPr>
          <p:nvPr>
            <p:ph type="sldNum" sz="quarter" idx="12"/>
          </p:nvPr>
        </p:nvSpPr>
        <p:spPr/>
        <p:txBody>
          <a:bodyPr/>
          <a:lstStyle/>
          <a:p>
            <a:fld id="{20213FC9-5CB2-4111-97E7-8311075E5EDD}" type="slidenum">
              <a:rPr lang="en-GB" smtClean="0"/>
              <a:pPr/>
              <a:t>4</a:t>
            </a:fld>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4282" y="285728"/>
            <a:ext cx="8229600" cy="1143000"/>
          </a:xfrm>
        </p:spPr>
        <p:txBody>
          <a:bodyPr/>
          <a:lstStyle/>
          <a:p>
            <a:r>
              <a:rPr lang="it-IT" dirty="0" smtClean="0"/>
              <a:t>Teoria Cinetica di Maxwell</a:t>
            </a:r>
            <a:endParaRPr lang="it-IT" dirty="0"/>
          </a:p>
        </p:txBody>
      </p:sp>
      <p:sp>
        <p:nvSpPr>
          <p:cNvPr id="3" name="Segnaposto contenuto 2"/>
          <p:cNvSpPr>
            <a:spLocks noGrp="1"/>
          </p:cNvSpPr>
          <p:nvPr>
            <p:ph idx="1"/>
          </p:nvPr>
        </p:nvSpPr>
        <p:spPr>
          <a:xfrm>
            <a:off x="457200" y="1935480"/>
            <a:ext cx="5043494" cy="4389120"/>
          </a:xfrm>
        </p:spPr>
        <p:txBody>
          <a:bodyPr>
            <a:normAutofit/>
          </a:bodyPr>
          <a:lstStyle/>
          <a:p>
            <a:pPr>
              <a:buNone/>
            </a:pPr>
            <a:r>
              <a:rPr lang="it-IT" sz="2800" dirty="0" smtClean="0">
                <a:latin typeface="Calibri" panose="020F0502020204030204" pitchFamily="34" charset="0"/>
                <a:ea typeface="Calibri" panose="020F0502020204030204" pitchFamily="34" charset="0"/>
                <a:cs typeface="Times New Roman" panose="02020603050405020304" pitchFamily="18" charset="0"/>
              </a:rPr>
              <a:t> </a:t>
            </a:r>
            <a:r>
              <a:rPr lang="it-IT" sz="2000" dirty="0" smtClean="0">
                <a:latin typeface="Calibri" panose="020F0502020204030204" pitchFamily="34" charset="0"/>
                <a:ea typeface="Calibri" panose="020F0502020204030204" pitchFamily="34" charset="0"/>
                <a:cs typeface="Times New Roman" panose="02020603050405020304" pitchFamily="18" charset="0"/>
              </a:rPr>
              <a:t>La risposta alla prima domanda viene data da Maxwell con un articolo pubblicato nel 1860 sul </a:t>
            </a:r>
            <a:r>
              <a:rPr lang="it-IT" sz="2000" dirty="0" err="1" smtClean="0">
                <a:latin typeface="Calibri" panose="020F0502020204030204" pitchFamily="34" charset="0"/>
                <a:ea typeface="Calibri" panose="020F0502020204030204" pitchFamily="34" charset="0"/>
                <a:cs typeface="Times New Roman" panose="02020603050405020304" pitchFamily="18" charset="0"/>
              </a:rPr>
              <a:t>Philosophical</a:t>
            </a:r>
            <a:r>
              <a:rPr lang="it-IT" sz="2000" dirty="0" smtClean="0">
                <a:latin typeface="Calibri" panose="020F0502020204030204" pitchFamily="34" charset="0"/>
                <a:ea typeface="Calibri" panose="020F0502020204030204" pitchFamily="34" charset="0"/>
                <a:cs typeface="Times New Roman" panose="02020603050405020304" pitchFamily="18" charset="0"/>
              </a:rPr>
              <a:t> Magazine, dal titolo: "</a:t>
            </a:r>
            <a:r>
              <a:rPr lang="it-IT" sz="2000" dirty="0" err="1" smtClean="0">
                <a:latin typeface="Calibri" panose="020F0502020204030204" pitchFamily="34" charset="0"/>
                <a:ea typeface="Calibri" panose="020F0502020204030204" pitchFamily="34" charset="0"/>
                <a:cs typeface="Times New Roman" panose="02020603050405020304" pitchFamily="18" charset="0"/>
              </a:rPr>
              <a:t>Illustrations</a:t>
            </a:r>
            <a:r>
              <a:rPr lang="it-IT" sz="2000" dirty="0" smtClean="0">
                <a:latin typeface="Calibri" panose="020F0502020204030204" pitchFamily="34" charset="0"/>
                <a:ea typeface="Calibri" panose="020F0502020204030204" pitchFamily="34" charset="0"/>
                <a:cs typeface="Times New Roman" panose="02020603050405020304" pitchFamily="18" charset="0"/>
              </a:rPr>
              <a:t> </a:t>
            </a:r>
            <a:r>
              <a:rPr lang="it-IT" sz="2000" dirty="0" err="1" smtClean="0">
                <a:latin typeface="Calibri" panose="020F0502020204030204" pitchFamily="34" charset="0"/>
                <a:ea typeface="Calibri" panose="020F0502020204030204" pitchFamily="34" charset="0"/>
                <a:cs typeface="Times New Roman" panose="02020603050405020304" pitchFamily="18" charset="0"/>
              </a:rPr>
              <a:t>of</a:t>
            </a:r>
            <a:r>
              <a:rPr lang="it-IT" sz="2000" dirty="0" smtClean="0">
                <a:latin typeface="Calibri" panose="020F0502020204030204" pitchFamily="34" charset="0"/>
                <a:ea typeface="Calibri" panose="020F0502020204030204" pitchFamily="34" charset="0"/>
                <a:cs typeface="Times New Roman" panose="02020603050405020304" pitchFamily="18" charset="0"/>
              </a:rPr>
              <a:t> the </a:t>
            </a:r>
            <a:r>
              <a:rPr lang="it-IT" sz="2000" dirty="0" err="1" smtClean="0">
                <a:latin typeface="Calibri" panose="020F0502020204030204" pitchFamily="34" charset="0"/>
                <a:ea typeface="Calibri" panose="020F0502020204030204" pitchFamily="34" charset="0"/>
                <a:cs typeface="Times New Roman" panose="02020603050405020304" pitchFamily="18" charset="0"/>
              </a:rPr>
              <a:t>Dynamical</a:t>
            </a:r>
            <a:r>
              <a:rPr lang="it-IT" sz="2000" dirty="0" smtClean="0">
                <a:latin typeface="Calibri" panose="020F0502020204030204" pitchFamily="34" charset="0"/>
                <a:ea typeface="Calibri" panose="020F0502020204030204" pitchFamily="34" charset="0"/>
                <a:cs typeface="Times New Roman" panose="02020603050405020304" pitchFamily="18" charset="0"/>
              </a:rPr>
              <a:t> </a:t>
            </a:r>
            <a:r>
              <a:rPr lang="it-IT" sz="2000" dirty="0" err="1" smtClean="0">
                <a:latin typeface="Calibri" panose="020F0502020204030204" pitchFamily="34" charset="0"/>
                <a:ea typeface="Calibri" panose="020F0502020204030204" pitchFamily="34" charset="0"/>
                <a:cs typeface="Times New Roman" panose="02020603050405020304" pitchFamily="18" charset="0"/>
              </a:rPr>
              <a:t>Theory</a:t>
            </a:r>
            <a:r>
              <a:rPr lang="it-IT" sz="2000" dirty="0" smtClean="0">
                <a:latin typeface="Calibri" panose="020F0502020204030204" pitchFamily="34" charset="0"/>
                <a:ea typeface="Calibri" panose="020F0502020204030204" pitchFamily="34" charset="0"/>
                <a:cs typeface="Times New Roman" panose="02020603050405020304" pitchFamily="18" charset="0"/>
              </a:rPr>
              <a:t> </a:t>
            </a:r>
            <a:r>
              <a:rPr lang="it-IT" sz="2000" dirty="0" err="1" smtClean="0">
                <a:latin typeface="Calibri" panose="020F0502020204030204" pitchFamily="34" charset="0"/>
                <a:ea typeface="Calibri" panose="020F0502020204030204" pitchFamily="34" charset="0"/>
                <a:cs typeface="Times New Roman" panose="02020603050405020304" pitchFamily="18" charset="0"/>
              </a:rPr>
              <a:t>of</a:t>
            </a:r>
            <a:r>
              <a:rPr lang="it-IT" sz="2000" dirty="0" smtClean="0">
                <a:latin typeface="Calibri" panose="020F0502020204030204" pitchFamily="34" charset="0"/>
                <a:ea typeface="Calibri" panose="020F0502020204030204" pitchFamily="34" charset="0"/>
                <a:cs typeface="Times New Roman" panose="02020603050405020304" pitchFamily="18" charset="0"/>
              </a:rPr>
              <a:t> </a:t>
            </a:r>
            <a:r>
              <a:rPr lang="it-IT" sz="2000" dirty="0" err="1" smtClean="0">
                <a:latin typeface="Calibri" panose="020F0502020204030204" pitchFamily="34" charset="0"/>
                <a:ea typeface="Calibri" panose="020F0502020204030204" pitchFamily="34" charset="0"/>
                <a:cs typeface="Times New Roman" panose="02020603050405020304" pitchFamily="18" charset="0"/>
              </a:rPr>
              <a:t>Gases</a:t>
            </a:r>
            <a:r>
              <a:rPr lang="it-IT" sz="2000" dirty="0" smtClean="0">
                <a:latin typeface="Calibri" panose="020F0502020204030204" pitchFamily="34" charset="0"/>
                <a:ea typeface="Calibri" panose="020F0502020204030204" pitchFamily="34" charset="0"/>
                <a:cs typeface="Times New Roman" panose="02020603050405020304" pitchFamily="18" charset="0"/>
              </a:rPr>
              <a:t>“. Un gas, sostiene Maxwell è costituito da minuscole particelle che si muovono e si urtano in continuazione. La temperatura e la pressione non sono che una misura macroscopica dell’energia cinetica media posseduta dai costituenti del gas. </a:t>
            </a:r>
          </a:p>
          <a:p>
            <a:pPr>
              <a:buNone/>
            </a:pPr>
            <a:endParaRPr lang="it-IT" sz="2000" dirty="0"/>
          </a:p>
        </p:txBody>
      </p:sp>
      <p:sp>
        <p:nvSpPr>
          <p:cNvPr id="4" name="Segnaposto piè di pagina 3"/>
          <p:cNvSpPr>
            <a:spLocks noGrp="1"/>
          </p:cNvSpPr>
          <p:nvPr>
            <p:ph type="ftr" sz="quarter" idx="11"/>
          </p:nvPr>
        </p:nvSpPr>
        <p:spPr>
          <a:xfrm>
            <a:off x="2667000" y="6356350"/>
            <a:ext cx="4119578" cy="365125"/>
          </a:xfrm>
        </p:spPr>
        <p:txBody>
          <a:bodyPr/>
          <a:lstStyle/>
          <a:p>
            <a:r>
              <a:rPr lang="it-IT" dirty="0" smtClean="0"/>
              <a:t>T. Ruggeri - Conferenza Frontiere -   Bologna  13/05/2015</a:t>
            </a:r>
            <a:endParaRPr lang="en-GB" dirty="0"/>
          </a:p>
        </p:txBody>
      </p:sp>
      <p:sp>
        <p:nvSpPr>
          <p:cNvPr id="5" name="Segnaposto numero diapositiva 4"/>
          <p:cNvSpPr>
            <a:spLocks noGrp="1"/>
          </p:cNvSpPr>
          <p:nvPr>
            <p:ph type="sldNum" sz="quarter" idx="12"/>
          </p:nvPr>
        </p:nvSpPr>
        <p:spPr/>
        <p:txBody>
          <a:bodyPr/>
          <a:lstStyle/>
          <a:p>
            <a:fld id="{20213FC9-5CB2-4111-97E7-8311075E5EDD}" type="slidenum">
              <a:rPr lang="en-GB" smtClean="0"/>
              <a:pPr/>
              <a:t>5</a:t>
            </a:fld>
            <a:endParaRPr lang="en-GB"/>
          </a:p>
        </p:txBody>
      </p:sp>
      <p:pic>
        <p:nvPicPr>
          <p:cNvPr id="6" name="Immagine 5" descr="Translational_motion.gif"/>
          <p:cNvPicPr>
            <a:picLocks noChangeAspect="1"/>
          </p:cNvPicPr>
          <p:nvPr/>
        </p:nvPicPr>
        <p:blipFill>
          <a:blip r:embed="rId3"/>
          <a:stretch>
            <a:fillRect/>
          </a:stretch>
        </p:blipFill>
        <p:spPr>
          <a:xfrm>
            <a:off x="6000760" y="2500306"/>
            <a:ext cx="2488097" cy="2181232"/>
          </a:xfrm>
          <a:prstGeom prst="rect">
            <a:avLst/>
          </a:prstGeom>
        </p:spPr>
      </p:pic>
      <p:pic>
        <p:nvPicPr>
          <p:cNvPr id="7" name="Immagine 6" descr="James-clerk-maxwell_1.jpg"/>
          <p:cNvPicPr>
            <a:picLocks noChangeAspect="1"/>
          </p:cNvPicPr>
          <p:nvPr/>
        </p:nvPicPr>
        <p:blipFill>
          <a:blip r:embed="rId4"/>
          <a:stretch>
            <a:fillRect/>
          </a:stretch>
        </p:blipFill>
        <p:spPr>
          <a:xfrm>
            <a:off x="7429520" y="214290"/>
            <a:ext cx="1357322" cy="193815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0"/>
            <a:ext cx="8229600" cy="1143000"/>
          </a:xfrm>
        </p:spPr>
        <p:txBody>
          <a:bodyPr>
            <a:normAutofit/>
          </a:bodyPr>
          <a:lstStyle/>
          <a:p>
            <a:r>
              <a:rPr lang="it-IT" sz="3600" dirty="0" smtClean="0"/>
              <a:t>Teoria Cinetica di </a:t>
            </a:r>
            <a:r>
              <a:rPr lang="it-IT" sz="3600" dirty="0" err="1" smtClean="0"/>
              <a:t>Boltzmann</a:t>
            </a:r>
            <a:r>
              <a:rPr lang="it-IT" sz="3600" dirty="0" smtClean="0"/>
              <a:t> e Teorema H</a:t>
            </a:r>
            <a:endParaRPr lang="it-IT" sz="3600" dirty="0"/>
          </a:p>
        </p:txBody>
      </p:sp>
      <p:sp>
        <p:nvSpPr>
          <p:cNvPr id="3" name="Segnaposto contenuto 2"/>
          <p:cNvSpPr>
            <a:spLocks noGrp="1"/>
          </p:cNvSpPr>
          <p:nvPr>
            <p:ph idx="1"/>
          </p:nvPr>
        </p:nvSpPr>
        <p:spPr>
          <a:xfrm>
            <a:off x="357158" y="1500174"/>
            <a:ext cx="4900618" cy="4389120"/>
          </a:xfrm>
        </p:spPr>
        <p:txBody>
          <a:bodyPr>
            <a:normAutofit fontScale="92500" lnSpcReduction="20000"/>
          </a:bodyPr>
          <a:lstStyle/>
          <a:p>
            <a:pPr>
              <a:buNone/>
            </a:pPr>
            <a:r>
              <a:rPr lang="it-IT" sz="2800" dirty="0" smtClean="0">
                <a:ea typeface="Calibri" panose="020F0502020204030204" pitchFamily="34" charset="0"/>
                <a:cs typeface="Times New Roman" panose="02020603050405020304" pitchFamily="18" charset="0"/>
              </a:rPr>
              <a:t>Il secondo problema posto dalla</a:t>
            </a:r>
          </a:p>
          <a:p>
            <a:pPr>
              <a:buNone/>
            </a:pPr>
            <a:r>
              <a:rPr lang="it-IT" sz="2800" dirty="0" smtClean="0">
                <a:ea typeface="Calibri" panose="020F0502020204030204" pitchFamily="34" charset="0"/>
                <a:cs typeface="Times New Roman" panose="02020603050405020304" pitchFamily="18" charset="0"/>
              </a:rPr>
              <a:t>termodinamica: l’aumento</a:t>
            </a:r>
          </a:p>
          <a:p>
            <a:pPr>
              <a:buNone/>
            </a:pPr>
            <a:r>
              <a:rPr lang="it-IT" sz="2800" dirty="0" smtClean="0">
                <a:ea typeface="Calibri" panose="020F0502020204030204" pitchFamily="34" charset="0"/>
                <a:cs typeface="Times New Roman" panose="02020603050405020304" pitchFamily="18" charset="0"/>
              </a:rPr>
              <a:t>irreversibile dell’entropia: la</a:t>
            </a:r>
          </a:p>
          <a:p>
            <a:pPr>
              <a:buNone/>
            </a:pPr>
            <a:r>
              <a:rPr lang="it-IT" sz="2800" dirty="0" smtClean="0">
                <a:ea typeface="Calibri" panose="020F0502020204030204" pitchFamily="34" charset="0"/>
                <a:cs typeface="Times New Roman" panose="02020603050405020304" pitchFamily="18" charset="0"/>
              </a:rPr>
              <a:t>freccia del tempo. La risposta</a:t>
            </a:r>
          </a:p>
          <a:p>
            <a:pPr>
              <a:buNone/>
            </a:pPr>
            <a:r>
              <a:rPr lang="it-IT" sz="2800" dirty="0" smtClean="0">
                <a:ea typeface="Calibri" panose="020F0502020204030204" pitchFamily="34" charset="0"/>
                <a:cs typeface="Times New Roman" panose="02020603050405020304" pitchFamily="18" charset="0"/>
              </a:rPr>
              <a:t>viene dal fisico austriaco Ludwig</a:t>
            </a:r>
          </a:p>
          <a:p>
            <a:pPr>
              <a:buNone/>
            </a:pPr>
            <a:r>
              <a:rPr lang="it-IT" sz="2800" dirty="0" err="1" smtClean="0">
                <a:ea typeface="Calibri" panose="020F0502020204030204" pitchFamily="34" charset="0"/>
                <a:cs typeface="Times New Roman" panose="02020603050405020304" pitchFamily="18" charset="0"/>
              </a:rPr>
              <a:t>Boltzmann</a:t>
            </a:r>
            <a:r>
              <a:rPr lang="it-IT" sz="2800" dirty="0" smtClean="0">
                <a:ea typeface="Calibri" panose="020F0502020204030204" pitchFamily="34" charset="0"/>
                <a:cs typeface="Times New Roman" panose="02020603050405020304" pitchFamily="18" charset="0"/>
              </a:rPr>
              <a:t> e dal suo famoso</a:t>
            </a:r>
          </a:p>
          <a:p>
            <a:pPr>
              <a:buNone/>
            </a:pPr>
            <a:r>
              <a:rPr lang="it-IT" sz="2800" dirty="0" smtClean="0">
                <a:ea typeface="Calibri" panose="020F0502020204030204" pitchFamily="34" charset="0"/>
                <a:cs typeface="Times New Roman" panose="02020603050405020304" pitchFamily="18" charset="0"/>
              </a:rPr>
              <a:t>"teorema H" che potremmo</a:t>
            </a:r>
          </a:p>
          <a:p>
            <a:pPr>
              <a:buNone/>
            </a:pPr>
            <a:r>
              <a:rPr lang="it-IT" sz="2800" dirty="0" smtClean="0">
                <a:ea typeface="Calibri" panose="020F0502020204030204" pitchFamily="34" charset="0"/>
                <a:cs typeface="Times New Roman" panose="02020603050405020304" pitchFamily="18" charset="0"/>
              </a:rPr>
              <a:t>considerare come uno degli atti</a:t>
            </a:r>
          </a:p>
          <a:p>
            <a:pPr>
              <a:buNone/>
            </a:pPr>
            <a:r>
              <a:rPr lang="it-IT" sz="2800" dirty="0" smtClean="0">
                <a:ea typeface="Calibri" panose="020F0502020204030204" pitchFamily="34" charset="0"/>
                <a:cs typeface="Times New Roman" panose="02020603050405020304" pitchFamily="18" charset="0"/>
              </a:rPr>
              <a:t>fondativi di una nuova versione</a:t>
            </a:r>
          </a:p>
          <a:p>
            <a:pPr>
              <a:buNone/>
            </a:pPr>
            <a:r>
              <a:rPr lang="it-IT" sz="2800" dirty="0" smtClean="0">
                <a:ea typeface="Calibri" panose="020F0502020204030204" pitchFamily="34" charset="0"/>
                <a:cs typeface="Times New Roman" panose="02020603050405020304" pitchFamily="18" charset="0"/>
              </a:rPr>
              <a:t>della meccanica:</a:t>
            </a:r>
          </a:p>
          <a:p>
            <a:pPr>
              <a:buNone/>
            </a:pPr>
            <a:r>
              <a:rPr lang="it-IT" sz="2800" b="1" dirty="0" smtClean="0">
                <a:ea typeface="Calibri" panose="020F0502020204030204" pitchFamily="34" charset="0"/>
                <a:cs typeface="Times New Roman" panose="02020603050405020304" pitchFamily="18" charset="0"/>
              </a:rPr>
              <a:t> la Meccanica Statistica</a:t>
            </a:r>
            <a:r>
              <a:rPr lang="it-IT" sz="2800" dirty="0" smtClean="0">
                <a:ea typeface="Calibri" panose="020F0502020204030204" pitchFamily="34" charset="0"/>
                <a:cs typeface="Times New Roman" panose="02020603050405020304" pitchFamily="18" charset="0"/>
              </a:rPr>
              <a:t>.</a:t>
            </a:r>
            <a:endParaRPr lang="it-IT" dirty="0"/>
          </a:p>
        </p:txBody>
      </p:sp>
      <p:sp>
        <p:nvSpPr>
          <p:cNvPr id="4" name="Segnaposto piè di pagina 3"/>
          <p:cNvSpPr>
            <a:spLocks noGrp="1"/>
          </p:cNvSpPr>
          <p:nvPr>
            <p:ph type="ftr" sz="quarter" idx="11"/>
          </p:nvPr>
        </p:nvSpPr>
        <p:spPr>
          <a:xfrm>
            <a:off x="1928794" y="6356350"/>
            <a:ext cx="4091006" cy="365125"/>
          </a:xfrm>
        </p:spPr>
        <p:txBody>
          <a:bodyPr/>
          <a:lstStyle/>
          <a:p>
            <a:r>
              <a:rPr lang="it-IT" dirty="0" smtClean="0"/>
              <a:t>T. Ruggeri - Conferenza Frontiere -   Bologna  13/05/2015</a:t>
            </a:r>
            <a:endParaRPr lang="en-GB" dirty="0"/>
          </a:p>
        </p:txBody>
      </p:sp>
      <p:sp>
        <p:nvSpPr>
          <p:cNvPr id="5" name="Segnaposto numero diapositiva 4"/>
          <p:cNvSpPr>
            <a:spLocks noGrp="1"/>
          </p:cNvSpPr>
          <p:nvPr>
            <p:ph type="sldNum" sz="quarter" idx="12"/>
          </p:nvPr>
        </p:nvSpPr>
        <p:spPr/>
        <p:txBody>
          <a:bodyPr/>
          <a:lstStyle/>
          <a:p>
            <a:fld id="{20213FC9-5CB2-4111-97E7-8311075E5EDD}" type="slidenum">
              <a:rPr lang="en-GB" smtClean="0"/>
              <a:pPr/>
              <a:t>6</a:t>
            </a:fld>
            <a:endParaRPr lang="en-GB"/>
          </a:p>
        </p:txBody>
      </p:sp>
      <p:pic>
        <p:nvPicPr>
          <p:cNvPr id="6" name="Immagine 5" descr="Boltzmann.jpg"/>
          <p:cNvPicPr>
            <a:picLocks noChangeAspect="1"/>
          </p:cNvPicPr>
          <p:nvPr/>
        </p:nvPicPr>
        <p:blipFill>
          <a:blip r:embed="rId2"/>
          <a:stretch>
            <a:fillRect/>
          </a:stretch>
        </p:blipFill>
        <p:spPr>
          <a:xfrm>
            <a:off x="6929454" y="1142984"/>
            <a:ext cx="1428760" cy="1640429"/>
          </a:xfrm>
          <a:prstGeom prst="rect">
            <a:avLst/>
          </a:prstGeom>
        </p:spPr>
      </p:pic>
      <p:pic>
        <p:nvPicPr>
          <p:cNvPr id="7" name="Immagine 6" descr="1024px-Zentralfriedhof_Vienna_-_Boltzmann.JPG"/>
          <p:cNvPicPr>
            <a:picLocks noChangeAspect="1"/>
          </p:cNvPicPr>
          <p:nvPr/>
        </p:nvPicPr>
        <p:blipFill>
          <a:blip r:embed="rId3" cstate="print"/>
          <a:stretch>
            <a:fillRect/>
          </a:stretch>
        </p:blipFill>
        <p:spPr>
          <a:xfrm>
            <a:off x="5572132" y="2857495"/>
            <a:ext cx="2714644" cy="361864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sesto Problema di </a:t>
            </a:r>
            <a:r>
              <a:rPr lang="it-IT" dirty="0" err="1" smtClean="0"/>
              <a:t>Hilbert</a:t>
            </a:r>
            <a:endParaRPr lang="it-IT" dirty="0"/>
          </a:p>
        </p:txBody>
      </p:sp>
      <p:sp>
        <p:nvSpPr>
          <p:cNvPr id="3" name="Segnaposto contenuto 2"/>
          <p:cNvSpPr>
            <a:spLocks noGrp="1"/>
          </p:cNvSpPr>
          <p:nvPr>
            <p:ph idx="1"/>
          </p:nvPr>
        </p:nvSpPr>
        <p:spPr/>
        <p:txBody>
          <a:bodyPr>
            <a:normAutofit lnSpcReduction="10000"/>
          </a:bodyPr>
          <a:lstStyle/>
          <a:p>
            <a:pPr>
              <a:buNone/>
            </a:pPr>
            <a:r>
              <a:rPr lang="it-IT" dirty="0" smtClean="0"/>
              <a:t>Tra i 23 problemi posti da David </a:t>
            </a:r>
            <a:r>
              <a:rPr lang="it-IT" dirty="0" err="1" smtClean="0"/>
              <a:t>Hilbert</a:t>
            </a:r>
            <a:r>
              <a:rPr lang="it-IT" dirty="0" smtClean="0"/>
              <a:t> nel suo famoso discorso al congresso di Parigi nel 1900, ce n’è uno che riguarda il ruolo della Matematica nelle scienze fisiche:</a:t>
            </a:r>
          </a:p>
          <a:p>
            <a:r>
              <a:rPr lang="en-US" dirty="0" smtClean="0"/>
              <a:t>MATHEMATICAL TREATMENT OF THE AXIOMS OF PHYSICS</a:t>
            </a:r>
          </a:p>
          <a:p>
            <a:pPr>
              <a:buNone/>
            </a:pPr>
            <a:r>
              <a:rPr lang="it-IT" i="1" dirty="0" smtClean="0"/>
              <a:t>.....</a:t>
            </a:r>
            <a:r>
              <a:rPr lang="it-IT" i="1" dirty="0" err="1" smtClean="0"/>
              <a:t>Thus</a:t>
            </a:r>
            <a:r>
              <a:rPr lang="it-IT" i="1" dirty="0" smtClean="0"/>
              <a:t> </a:t>
            </a:r>
            <a:r>
              <a:rPr lang="en-US" i="1" dirty="0" smtClean="0"/>
              <a:t>Boltzmann’s work on the principles of mechanics suggests the problem of developing mathematically the limiting processes, there merely indicated, which lead from the atomistic view to the laws of the motion of continua.</a:t>
            </a:r>
            <a:endParaRPr lang="it-IT" dirty="0"/>
          </a:p>
        </p:txBody>
      </p:sp>
      <p:sp>
        <p:nvSpPr>
          <p:cNvPr id="4" name="Segnaposto piè di pagina 3"/>
          <p:cNvSpPr>
            <a:spLocks noGrp="1"/>
          </p:cNvSpPr>
          <p:nvPr>
            <p:ph type="ftr" sz="quarter" idx="11"/>
          </p:nvPr>
        </p:nvSpPr>
        <p:spPr>
          <a:xfrm>
            <a:off x="2667000" y="6356350"/>
            <a:ext cx="4119578" cy="365125"/>
          </a:xfrm>
        </p:spPr>
        <p:txBody>
          <a:bodyPr/>
          <a:lstStyle/>
          <a:p>
            <a:r>
              <a:rPr lang="it-IT" dirty="0" smtClean="0"/>
              <a:t>T. Ruggeri - Conferenza Frontiere -   Bologna  13/05/2015</a:t>
            </a:r>
            <a:endParaRPr lang="en-GB" dirty="0"/>
          </a:p>
        </p:txBody>
      </p:sp>
      <p:sp>
        <p:nvSpPr>
          <p:cNvPr id="5" name="Segnaposto numero diapositiva 4"/>
          <p:cNvSpPr>
            <a:spLocks noGrp="1"/>
          </p:cNvSpPr>
          <p:nvPr>
            <p:ph type="sldNum" sz="quarter" idx="12"/>
          </p:nvPr>
        </p:nvSpPr>
        <p:spPr/>
        <p:txBody>
          <a:bodyPr/>
          <a:lstStyle/>
          <a:p>
            <a:fld id="{20213FC9-5CB2-4111-97E7-8311075E5EDD}" type="slidenum">
              <a:rPr lang="en-GB" smtClean="0"/>
              <a:pPr/>
              <a:t>7</a:t>
            </a:fld>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Tre modi di </a:t>
            </a:r>
            <a:r>
              <a:rPr lang="it-IT" dirty="0" err="1" smtClean="0"/>
              <a:t>vedere…</a:t>
            </a:r>
            <a:endParaRPr lang="it-IT" dirty="0"/>
          </a:p>
        </p:txBody>
      </p:sp>
      <p:sp>
        <p:nvSpPr>
          <p:cNvPr id="3" name="Segnaposto contenuto 2"/>
          <p:cNvSpPr>
            <a:spLocks noGrp="1"/>
          </p:cNvSpPr>
          <p:nvPr>
            <p:ph idx="1"/>
          </p:nvPr>
        </p:nvSpPr>
        <p:spPr/>
        <p:txBody>
          <a:bodyPr>
            <a:normAutofit/>
          </a:bodyPr>
          <a:lstStyle/>
          <a:p>
            <a:r>
              <a:rPr lang="it-IT" dirty="0" smtClean="0"/>
              <a:t>1) </a:t>
            </a:r>
            <a:r>
              <a:rPr lang="it-IT" b="1" dirty="0" smtClean="0"/>
              <a:t>Descrizione particellare</a:t>
            </a:r>
            <a:r>
              <a:rPr lang="it-IT" dirty="0" smtClean="0"/>
              <a:t>: Il modello matematico associato sono le equazioni di Newton della Meccanica Classica di sistemi di punti</a:t>
            </a:r>
          </a:p>
          <a:p>
            <a:pPr>
              <a:buNone/>
            </a:pPr>
            <a:endParaRPr lang="it-IT" dirty="0" smtClean="0"/>
          </a:p>
          <a:p>
            <a:r>
              <a:rPr lang="it-IT" dirty="0" smtClean="0"/>
              <a:t>2) </a:t>
            </a:r>
            <a:r>
              <a:rPr lang="it-IT" b="1" dirty="0" smtClean="0"/>
              <a:t>Descrizione dei mezzi continui</a:t>
            </a:r>
            <a:r>
              <a:rPr lang="it-IT" dirty="0" smtClean="0"/>
              <a:t>:  equazioni dei fluidi ad esempio </a:t>
            </a:r>
            <a:r>
              <a:rPr lang="it-IT" dirty="0" err="1" smtClean="0"/>
              <a:t>Navier-Stokes</a:t>
            </a:r>
            <a:endParaRPr lang="it-IT" dirty="0" smtClean="0"/>
          </a:p>
          <a:p>
            <a:pPr>
              <a:buNone/>
            </a:pPr>
            <a:endParaRPr lang="it-IT" dirty="0" smtClean="0"/>
          </a:p>
          <a:p>
            <a:r>
              <a:rPr lang="it-IT" dirty="0" smtClean="0"/>
              <a:t>3) </a:t>
            </a:r>
            <a:r>
              <a:rPr lang="it-IT" b="1" dirty="0" smtClean="0"/>
              <a:t>Descrizione cinetica dei gas rarefatti</a:t>
            </a:r>
            <a:r>
              <a:rPr lang="it-IT" dirty="0" smtClean="0"/>
              <a:t>: equazione di </a:t>
            </a:r>
            <a:r>
              <a:rPr lang="it-IT" dirty="0" err="1" smtClean="0"/>
              <a:t>Boltzmann</a:t>
            </a:r>
            <a:r>
              <a:rPr lang="it-IT" dirty="0" smtClean="0"/>
              <a:t>.</a:t>
            </a:r>
            <a:endParaRPr lang="it-IT" dirty="0"/>
          </a:p>
        </p:txBody>
      </p:sp>
      <p:sp>
        <p:nvSpPr>
          <p:cNvPr id="4" name="Segnaposto piè di pagina 3"/>
          <p:cNvSpPr>
            <a:spLocks noGrp="1"/>
          </p:cNvSpPr>
          <p:nvPr>
            <p:ph type="ftr" sz="quarter" idx="11"/>
          </p:nvPr>
        </p:nvSpPr>
        <p:spPr>
          <a:xfrm>
            <a:off x="2214546" y="6356350"/>
            <a:ext cx="4572032" cy="365125"/>
          </a:xfrm>
        </p:spPr>
        <p:txBody>
          <a:bodyPr/>
          <a:lstStyle/>
          <a:p>
            <a:r>
              <a:rPr lang="it-IT" dirty="0" smtClean="0"/>
              <a:t>T. Ruggeri - Conferenza Frontiere -   Bologna  13/05/2015</a:t>
            </a:r>
            <a:endParaRPr lang="en-GB" dirty="0"/>
          </a:p>
        </p:txBody>
      </p:sp>
      <p:sp>
        <p:nvSpPr>
          <p:cNvPr id="5" name="Segnaposto numero diapositiva 4"/>
          <p:cNvSpPr>
            <a:spLocks noGrp="1"/>
          </p:cNvSpPr>
          <p:nvPr>
            <p:ph type="sldNum" sz="quarter" idx="12"/>
          </p:nvPr>
        </p:nvSpPr>
        <p:spPr/>
        <p:txBody>
          <a:bodyPr/>
          <a:lstStyle/>
          <a:p>
            <a:fld id="{20213FC9-5CB2-4111-97E7-8311075E5EDD}" type="slidenum">
              <a:rPr lang="en-GB" smtClean="0"/>
              <a:pPr/>
              <a:t>8</a:t>
            </a:fld>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214290"/>
            <a:ext cx="8229600" cy="1143000"/>
          </a:xfrm>
        </p:spPr>
        <p:txBody>
          <a:bodyPr>
            <a:normAutofit fontScale="90000"/>
          </a:bodyPr>
          <a:lstStyle/>
          <a:p>
            <a:r>
              <a:rPr lang="it-IT" dirty="0" smtClean="0"/>
              <a:t>Termodinamica del </a:t>
            </a:r>
            <a:r>
              <a:rPr lang="it-IT" dirty="0" err="1" smtClean="0"/>
              <a:t>non-equilibrio</a:t>
            </a:r>
            <a:endParaRPr lang="it-IT" dirty="0"/>
          </a:p>
        </p:txBody>
      </p:sp>
      <p:sp>
        <p:nvSpPr>
          <p:cNvPr id="3" name="Segnaposto contenuto 2"/>
          <p:cNvSpPr>
            <a:spLocks noGrp="1"/>
          </p:cNvSpPr>
          <p:nvPr>
            <p:ph idx="1"/>
          </p:nvPr>
        </p:nvSpPr>
        <p:spPr>
          <a:xfrm>
            <a:off x="428596" y="1428736"/>
            <a:ext cx="8229600" cy="4389120"/>
          </a:xfrm>
        </p:spPr>
        <p:txBody>
          <a:bodyPr>
            <a:normAutofit/>
          </a:bodyPr>
          <a:lstStyle/>
          <a:p>
            <a:pPr>
              <a:buNone/>
            </a:pPr>
            <a:r>
              <a:rPr lang="it-IT" sz="1800" dirty="0" smtClean="0"/>
              <a:t>In tempi molto </a:t>
            </a:r>
            <a:r>
              <a:rPr lang="it-IT" sz="1800" dirty="0" err="1" smtClean="0"/>
              <a:t>piu’</a:t>
            </a:r>
            <a:r>
              <a:rPr lang="it-IT" sz="1800" dirty="0" smtClean="0"/>
              <a:t> recenti  aumenta l’attenzione </a:t>
            </a:r>
            <a:r>
              <a:rPr lang="it-IT" sz="1800" b="1" dirty="0" smtClean="0"/>
              <a:t>per i processi irreversibili e per i sistemi cosiddetti lontani dall’equilibrio </a:t>
            </a:r>
            <a:r>
              <a:rPr lang="it-IT" sz="1800" dirty="0" smtClean="0"/>
              <a:t>che producono aumento di ordine e di complessità. L’attenzione si concretizza negli studi di "</a:t>
            </a:r>
            <a:r>
              <a:rPr lang="it-IT" sz="1800" b="1" dirty="0" smtClean="0"/>
              <a:t>termodinamica di non equilibrio</a:t>
            </a:r>
            <a:r>
              <a:rPr lang="it-IT" sz="1800" dirty="0" smtClean="0"/>
              <a:t>" condotti da una serie di scienziati, da De </a:t>
            </a:r>
            <a:r>
              <a:rPr lang="it-IT" sz="1800" dirty="0" err="1" smtClean="0"/>
              <a:t>Groot</a:t>
            </a:r>
            <a:r>
              <a:rPr lang="it-IT" sz="1800" dirty="0" smtClean="0"/>
              <a:t> a </a:t>
            </a:r>
            <a:r>
              <a:rPr lang="it-IT" sz="1800" dirty="0" err="1" smtClean="0"/>
              <a:t>Kirkwood</a:t>
            </a:r>
            <a:r>
              <a:rPr lang="it-IT" sz="1800" dirty="0" smtClean="0"/>
              <a:t>, da </a:t>
            </a:r>
            <a:r>
              <a:rPr lang="it-IT" sz="1800" dirty="0" err="1" smtClean="0"/>
              <a:t>Katchalsky</a:t>
            </a:r>
            <a:r>
              <a:rPr lang="it-IT" sz="1800" dirty="0" smtClean="0"/>
              <a:t> a </a:t>
            </a:r>
            <a:r>
              <a:rPr lang="it-IT" sz="1800" dirty="0" err="1" smtClean="0"/>
              <a:t>Mazur</a:t>
            </a:r>
            <a:r>
              <a:rPr lang="it-IT" sz="1800" dirty="0" smtClean="0"/>
              <a:t>. Ma soprattutto negli studi del norvegese </a:t>
            </a:r>
            <a:r>
              <a:rPr lang="it-IT" sz="1800" dirty="0" err="1" smtClean="0"/>
              <a:t>Lars</a:t>
            </a:r>
            <a:r>
              <a:rPr lang="it-IT" sz="1800" dirty="0" smtClean="0"/>
              <a:t> </a:t>
            </a:r>
            <a:r>
              <a:rPr lang="it-IT" sz="1800" dirty="0" err="1" smtClean="0"/>
              <a:t>Onsager</a:t>
            </a:r>
            <a:r>
              <a:rPr lang="it-IT" sz="1800" dirty="0" smtClean="0"/>
              <a:t>, insignito del premio Nobel nel 1968, e del belga di origine russa </a:t>
            </a:r>
            <a:r>
              <a:rPr lang="it-IT" sz="1800" dirty="0" err="1" smtClean="0"/>
              <a:t>Ilya</a:t>
            </a:r>
            <a:r>
              <a:rPr lang="it-IT" sz="1800" dirty="0" smtClean="0"/>
              <a:t> </a:t>
            </a:r>
            <a:r>
              <a:rPr lang="it-IT" sz="1800" dirty="0" err="1" smtClean="0"/>
              <a:t>Prigogine</a:t>
            </a:r>
            <a:r>
              <a:rPr lang="it-IT" sz="1800" dirty="0" smtClean="0"/>
              <a:t>, vincitore del Nobel nel 1977.</a:t>
            </a:r>
          </a:p>
          <a:p>
            <a:pPr>
              <a:buNone/>
            </a:pPr>
            <a:r>
              <a:rPr lang="it-IT" sz="1800" dirty="0" smtClean="0"/>
              <a:t> </a:t>
            </a:r>
            <a:r>
              <a:rPr lang="it-IT" sz="1800" dirty="0" err="1" smtClean="0"/>
              <a:t>Prigogine</a:t>
            </a:r>
            <a:r>
              <a:rPr lang="it-IT" sz="1800" dirty="0" smtClean="0"/>
              <a:t> in particolare enuncia la teoria della complessità crescente in cui si asserisce  che solo le fluttuazioni termodinamiche che non si discostano molto dall’equilibrio tendono a essere rapidamente riassorbite. Mentre sono strutturalmente più stabili quei sistemi che si collocano molto lontano dall’equilibrio termodinamico</a:t>
            </a:r>
            <a:endParaRPr lang="it-IT" sz="1800" dirty="0">
              <a:ea typeface="Calibri" panose="020F0502020204030204" pitchFamily="34" charset="0"/>
              <a:cs typeface="Times New Roman" panose="02020603050405020304" pitchFamily="18" charset="0"/>
            </a:endParaRPr>
          </a:p>
        </p:txBody>
      </p:sp>
      <p:sp>
        <p:nvSpPr>
          <p:cNvPr id="4" name="Segnaposto piè di pagina 3"/>
          <p:cNvSpPr>
            <a:spLocks noGrp="1"/>
          </p:cNvSpPr>
          <p:nvPr>
            <p:ph type="ftr" sz="quarter" idx="11"/>
          </p:nvPr>
        </p:nvSpPr>
        <p:spPr>
          <a:xfrm>
            <a:off x="2667000" y="6356350"/>
            <a:ext cx="4333892" cy="365125"/>
          </a:xfrm>
        </p:spPr>
        <p:txBody>
          <a:bodyPr/>
          <a:lstStyle/>
          <a:p>
            <a:r>
              <a:rPr lang="it-IT" dirty="0" smtClean="0"/>
              <a:t>T. Ruggeri - Conferenza Frontiere -   Bologna  13/05/2015</a:t>
            </a:r>
            <a:endParaRPr lang="en-GB" dirty="0"/>
          </a:p>
        </p:txBody>
      </p:sp>
      <p:sp>
        <p:nvSpPr>
          <p:cNvPr id="5" name="Segnaposto numero diapositiva 4"/>
          <p:cNvSpPr>
            <a:spLocks noGrp="1"/>
          </p:cNvSpPr>
          <p:nvPr>
            <p:ph type="sldNum" sz="quarter" idx="12"/>
          </p:nvPr>
        </p:nvSpPr>
        <p:spPr/>
        <p:txBody>
          <a:bodyPr/>
          <a:lstStyle/>
          <a:p>
            <a:fld id="{20213FC9-5CB2-4111-97E7-8311075E5EDD}" type="slidenum">
              <a:rPr lang="en-GB" smtClean="0"/>
              <a:pPr/>
              <a:t>9</a:t>
            </a:fld>
            <a:endParaRPr lang="en-GB"/>
          </a:p>
        </p:txBody>
      </p:sp>
      <p:pic>
        <p:nvPicPr>
          <p:cNvPr id="6" name="Immagine 5" descr="onsager.jpg"/>
          <p:cNvPicPr>
            <a:picLocks noChangeAspect="1"/>
          </p:cNvPicPr>
          <p:nvPr/>
        </p:nvPicPr>
        <p:blipFill>
          <a:blip r:embed="rId2"/>
          <a:stretch>
            <a:fillRect/>
          </a:stretch>
        </p:blipFill>
        <p:spPr>
          <a:xfrm>
            <a:off x="1000100" y="4786322"/>
            <a:ext cx="971546" cy="1361364"/>
          </a:xfrm>
          <a:prstGeom prst="rect">
            <a:avLst/>
          </a:prstGeom>
        </p:spPr>
      </p:pic>
      <p:pic>
        <p:nvPicPr>
          <p:cNvPr id="7" name="Immagine 6" descr="prigogine.jpg"/>
          <p:cNvPicPr>
            <a:picLocks noChangeAspect="1"/>
          </p:cNvPicPr>
          <p:nvPr/>
        </p:nvPicPr>
        <p:blipFill>
          <a:blip r:embed="rId3"/>
          <a:stretch>
            <a:fillRect/>
          </a:stretch>
        </p:blipFill>
        <p:spPr>
          <a:xfrm>
            <a:off x="6215074" y="4786323"/>
            <a:ext cx="1000132" cy="1401420"/>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RUGGERI@PGZLJKN3MLWYY57I" val="4334"/>
</p:tagLst>
</file>

<file path=ppt/tags/tag10.xml><?xml version="1.0" encoding="utf-8"?>
<p:tagLst xmlns:a="http://schemas.openxmlformats.org/drawingml/2006/main" xmlns:r="http://schemas.openxmlformats.org/officeDocument/2006/relationships" xmlns:p="http://schemas.openxmlformats.org/presentationml/2006/main">
  <p:tag name="ORIGINALHEIGHT" val="1108,5"/>
  <p:tag name="ORIGINALWIDTH" val="4131,75"/>
  <p:tag name="LATEXADDIN" val="\documentclass{article}&#10;\usepackage{amsmath}&#10;\pagestyle{empty}&#10;%\usepackage{amsmath}&#10;\usepackage[latin1]{inputenc}&#10;\usepackage{accents}&#10;&#10;\begin{document}&#10;Se assegniamo la temperatura al tempo iniziale come funzione del&#10;posto:&#10;\begin{equation*}&#10;T(\mathbf{x},0) = T_{0}(\mathbf{x}),&#10;\end{equation*}&#10;si ha la soluzione&#10;&#10;\begin{equation*}&#10;T(\mathbf{x},t)= \dfrac{1}{(4 \pi D t)^{3/2}}&#10;\int^{+\infty}_{-\infty} T_{0}(\mathbf{y})&#10;\exp{\left(-\dfrac{(\mathbf{y}-\mathbf{x})^{2}}{4 D&#10;t}\right)}d\mathbf{y}.&#10;\end{equation*}&#10;&#10;&#10;\end{document}"/>
  <p:tag name="IGUANATEXSIZE" val="20"/>
  <p:tag name="IGUANATEXCURSOR" val="475"/>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math}&#10;\usepackage[latin1]{inputenc}&#10;\usepackage{accents}&#10;&#10;\pagestyle{empty}&#10;\begin{document}&#10;\begin{equation*}&#10;\tau \frac{\partial^2 T}{\partial t^2}+{\partial T \over \partial t} = D \Delta T&#10;\end{equation*}&#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Una legge si dice di \emph{ bilancio} per una data densit\`a&#10;$\Psi \left( \mathbf{x,}t\right)$ se \`e rappresentabile come:&#10;\begin{equation*}&#10;\frac{d}{dt}\displaystyle\int_{V}\Psi dV=-\displaystyle&#10;\int_{\Sigma&#10;}\Phi _{i}n_{i}d\Sigma +\displaystyle\int_{V}fdV   &#10;\end{equation*}%&#10;dove $\Phi _{i}$ rappresenta \emph{il flusso} e $f$ &#10;le eventuali \emph{%&#10;sorgenti}:&#10;La variazione&#10;temporale della densit\`a totale &#10;\begin{equation*}&#10;\frac{d}{dt}\displaystyle\int_{V}\Psi dV&#10;\end{equation*}%&#10;deve essere pari alla componente normale del \textit{flusso} di una&#10;certa grandezza attraverso la superficie&#10;\begin{equation*}&#10;-\displaystyle\int_{\Sigma }\Phi _{i}n_{i}d\Sigma&#10;\end{equation*}%&#10;pi\`u eventuali contributi di sorgenti&#10;\begin{equation*}&#10;\displaystyle\int_{V}fdV.&#10;\end{equation*}&#10;&#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latin1]{inputenc}&#10;\usepackage{accents}&#10;&#10;\pagestyle{empty}&#10;&#10;\begin{document}&#10; Per esempio nel caso dei fluidi si ha:&#10;&#10;\begin{equation*}&#10;\frac{\partial \rho }{\partial t}+\frac{\partial \rho v_{i}}{\partial x^{i}}%&#10;=0\text{ \thinspace \thinspace \thinspace \thinspace \thinspace \thinspace&#10;\thinspace \thinspace \thinspace \thinspace \thinspace \thinspace \thinspace&#10;\thinspace \thinspace \thinspace \thinspace \thinspace \thinspace&#10;\thinspace\ \thinspace \thinspace \thinspace \thinspace (conservazione della massa)}&#10;\end{equation*}&#10;\begin{equation*}&#10;\frac{\partial (\rho v_{j})}{\partial t}+\frac{\partial }{\partial x^{i}}%&#10;(\rho v_{i}v_{j}-t_{ij})=0\,\,\ \ \ \ \text{(bilancio della quantit\'a di moto})&#10;\label{1-3bis}&#10;\end{equation*}&#10;\begin{equation*}&#10;\frac{\partial E}{\partial t}+\frac{\partial }{\partial x^{i}}%&#10;(Ev_{i}+q_{i}-t_{ij}v_{j})=0   \text{ \thinspace \thinspace \thinspace&#10;\thinspace (conservazione dell'energia).}&#10;\end{equation*}&#10;&#10;&#10;&#10;dove $E=\rho \frac{v^2}{2}+\rho \varepsilon$, &#10;$ \rho ,\mathbf{v}\equiv (v_{i}),\mathbf{t}\equiv (t_{ij}),\mathbf{q}\equiv&#10;(q_{i}),\varepsilon $ sono rispettivamente l'energia totale, la  densità, &#10;la velocit\`a, il tensore degli sforzi, il flusso di calore&#10;e l'energia interna.&#10;\smallskip&#10;&#10;Il sistema contiene più incognite che equazioni e quindi deve essere&#10;chiuso con le equazioni costitutive.&#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latin1]{inputenc}&#10;\usepackage{accents}&#10;\pagestyle{empty}&#10;\begin{document}&#10;Sotto ipotesi di regolarità &#10;la legge di bilancio può scriversi nella forma locale:&#10;\begin{equation*}&#10;\frac{\partial {\Psi }}{\partial t}+\frac{\partial }{\partial x^{i}}(%&#10;{\Psi }v^{i}+{\Phi }^{i})=\mathbf{f.}  \end{equation*}%&#10;&#10;&#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latin1]{inputenc}&#10;\usepackage{accents}&#10;&#10;\pagestyle{empty}&#10;&#10;\begin{document}&#10;&#10;&#10;\begin{itemize}&#10;\item The objectivity principle: the balance laws are  invariant with respect Galilean transformations and the proper constitutive equations are&#10;independent of the Observer;&#10;&#10;\item The second principle of thermodynamics that in the Rational&#10;Thermodynamics requires that any solutions of the full system&#10;satisfies the inequality (Coleman-Noll 1963 - M\&quot;uller 1967):&#10;&#10;\begin{equation*}&#10;\frac{\partial \rho S}{\partial t}+\frac{\partial }{\partial x^{i}}\left(&#10;\rho Sv^{i}+ \Phi^{i}\right) \geq 0\ \ \ \ \ \ \ \ \ \text{for all&#10;processes}  \label{coleman}&#10;\end{equation*}&#10;\end{itemize}&#10;&#10;&#10;&#10;&#10;&#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ORIGINALHEIGHT" val="251,25"/>
  <p:tag name="ORIGINALWIDTH" val="954,75"/>
  <p:tag name="LATEXADDIN" val="\documentclass{article}&#10;\usepackage{amsmath}&#10;\pagestyle{empty}&#10;\begin{document}&#10;\[&#10;T dS = d\varepsilon -   \frac{p}{\rho^2} d \rho&#10;\]&#10;&#10;&#10;\end{document}"/>
  <p:tag name="IGUANATEXSIZE" val="20"/>
  <p:tag name="IGUANATEXCURSOR" val="102"/>
</p:tagLst>
</file>

<file path=ppt/tags/tag7.xml><?xml version="1.0" encoding="utf-8"?>
<p:tagLst xmlns:a="http://schemas.openxmlformats.org/drawingml/2006/main" xmlns:r="http://schemas.openxmlformats.org/officeDocument/2006/relationships" xmlns:p="http://schemas.openxmlformats.org/presentationml/2006/main">
  <p:tag name="ORIGINALHEIGHT" val="1320"/>
  <p:tag name="ORIGINALWIDTH" val="3840"/>
  <p:tag name="LATEXADDIN" val="\documentclass{article}&#10;\usepackage{amsmath}&#10;\usepackage[latin1]{inputenc}&#10;\usepackage{accents}&#10;\usepackage{color}&#10;\pagestyle{empty}&#10;\begin{document}&#10;Si assume il cosidetto&#10; \emph{equilibrio locale} dato dalla formula di Gibbs:&#10;\begin{equation*}&#10;T dS = d\varepsilon - \frac{p}{\rho ^2} d\rho &#10;\quad \mapsto  \quad \dot S = \frac{1}{T}&#10;\left(\dot \varepsilon - \frac{p}{\rho ^2}   \dot \rho \right).&#10;\end{equation*}&#10;Eliminando le derivate temporali dalle leggi di conservazione&#10; si ottiene&#10;\begin{equation*}&#10; \rho \dot S +\frac{\partial}{\partial x_i}&#10;\underbrace{\left(\frac{q_i}{T}\right)}=&#10;\underbrace{-\frac{1}{T^2}q_i\frac{\partial T}{\partial x_i}+&#10;\frac{1}{T}\sigma_{\langle ij\rangle}&#10;\frac{\partial v_{\langle i}}{\partial x_{j \rangle}}&#10;-\frac{1}{T}\Pi\frac{\partial v_j}{\partial x_j}}&#10;\end{equation*}&#10;\end{document}"/>
  <p:tag name="IGUANATEXSIZE" val="20"/>
  <p:tag name="IGUANATEXCURSOR" val="213"/>
</p:tagLst>
</file>

<file path=ppt/tags/tag8.xml><?xml version="1.0" encoding="utf-8"?>
<p:tagLst xmlns:a="http://schemas.openxmlformats.org/drawingml/2006/main" xmlns:r="http://schemas.openxmlformats.org/officeDocument/2006/relationships" xmlns:p="http://schemas.openxmlformats.org/presentationml/2006/main">
  <p:tag name="ORIGINALHEIGHT" val="1377,75"/>
  <p:tag name="ORIGINALWIDTH" val="3057,75"/>
  <p:tag name="LATEXADDIN" val="\documentclass{article}&#10;\usepackage{amsmath}&#10;\usepackage[latin1]{inputenc}&#10;\usepackage{accents}&#10;\usepackage{color}&#10;\pagestyle{empty}&#10;\begin{document}&#10;&#10;\begin{align*}&#10;&amp;\sigma_{\langle ij\rangle}=2\mu&#10; \frac{\partial v_{\langle i}}{\partial x_{j\rangle}}, &amp;&amp; \mu \geq 0,\\&#10;&amp;\Pi=-\nu\frac{\partial v_n}{\partial x_n} ,&amp;&amp; \nu \geq 0,\\&#10;&amp;q_i=-\kappa \frac{\partial T}{\partial x_i},&amp;&amp; \kappa \geq 0,&#10;\end{align*}&#10;&#10;dove&#10;\begin{equation*}&#10;\hspace{-2cm} t_{ij}= -\left(p+\Pi\right) \delta_{ij} + \sigma_{\langle ij\rangle}&#10;\end{equation*}&#10;&#10;&#10;&#10;&#10;&#10;\end{document}"/>
  <p:tag name="IGUANATEXSIZE" val="20"/>
  <p:tag name="IGUANATEXCURSOR" val="442"/>
</p:tagLst>
</file>

<file path=ppt/tags/tag9.xml><?xml version="1.0" encoding="utf-8"?>
<p:tagLst xmlns:a="http://schemas.openxmlformats.org/drawingml/2006/main" xmlns:r="http://schemas.openxmlformats.org/officeDocument/2006/relationships" xmlns:p="http://schemas.openxmlformats.org/presentationml/2006/main">
  <p:tag name="ORIGINALHEIGHT" val="261,75"/>
  <p:tag name="ORIGINALWIDTH" val="642"/>
  <p:tag name="LATEXADDIN" val="\documentclass{article}&#10;\usepackage{amsmath}&#10;\usepackage{amsmath}&#10;\usepackage[latin1]{inputenc}&#10;\usepackage{accents}&#10;&#10;\pagestyle{empty}&#10;\begin{document}&#10;\begin{equation*}&#10;{\partial T \over \partial t} = D \Delta T&#10;\end{equation*}&#10;&#10;\end{document}"/>
  <p:tag name="IGUANATEXSIZE" val="20"/>
  <p:tag name="IGUANATEXCURSOR" val="15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5228</TotalTime>
  <Words>1500</Words>
  <Application>Microsoft Macintosh PowerPoint</Application>
  <PresentationFormat>Presentazione su schermo (4:3)</PresentationFormat>
  <Paragraphs>144</Paragraphs>
  <Slides>25</Slides>
  <Notes>2</Notes>
  <HiddenSlides>0</HiddenSlides>
  <MMClips>1</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25</vt:i4>
      </vt:variant>
    </vt:vector>
  </HeadingPairs>
  <TitlesOfParts>
    <vt:vector size="32" baseType="lpstr">
      <vt:lpstr>Calibri</vt:lpstr>
      <vt:lpstr>Constantia</vt:lpstr>
      <vt:lpstr>Mangal</vt:lpstr>
      <vt:lpstr>Times New Roman</vt:lpstr>
      <vt:lpstr>Wingdings 2</vt:lpstr>
      <vt:lpstr>Arial</vt:lpstr>
      <vt:lpstr>Equinozio</vt:lpstr>
      <vt:lpstr>Non-linear Wave propagation and Non-Equilibrium Thermodynamics – Part 2</vt:lpstr>
      <vt:lpstr>I Principi della Termodinamica</vt:lpstr>
      <vt:lpstr>Presentazione di PowerPoint</vt:lpstr>
      <vt:lpstr>Meccanica e Termodinamica</vt:lpstr>
      <vt:lpstr>Teoria Cinetica di Maxwell</vt:lpstr>
      <vt:lpstr>Teoria Cinetica di Boltzmann e Teorema H</vt:lpstr>
      <vt:lpstr>Il sesto Problema di Hilbert</vt:lpstr>
      <vt:lpstr>Tre modi di vedere…</vt:lpstr>
      <vt:lpstr>Termodinamica del non-equilibrio</vt:lpstr>
      <vt:lpstr>Presentazione di PowerPoint</vt:lpstr>
      <vt:lpstr>Applicazioni Termodinamica del Non-Equilibrio</vt:lpstr>
      <vt:lpstr>Due possibili approcci: La Meccanica del Continuo e la Teoria Cinetica.</vt:lpstr>
      <vt:lpstr>Presentazione di PowerPoint</vt:lpstr>
      <vt:lpstr>Equazioni della Meccanica dei Continui</vt:lpstr>
      <vt:lpstr>Leggi di Bilancio ed Equazioni Costitutive</vt:lpstr>
      <vt:lpstr>Presentazione di PowerPoint</vt:lpstr>
      <vt:lpstr>Presentazione di PowerPoint</vt:lpstr>
      <vt:lpstr>Presentazione di PowerPoint</vt:lpstr>
      <vt:lpstr>Presentazione di PowerPoint</vt:lpstr>
      <vt:lpstr>Presentazione di PowerPoint</vt:lpstr>
      <vt:lpstr>Presentazione di PowerPoint</vt:lpstr>
      <vt:lpstr>Equazioni del Calore e Paradosso del calore</vt:lpstr>
      <vt:lpstr>Presentazione di PowerPoint</vt:lpstr>
      <vt:lpstr>Secondo suono</vt:lpstr>
      <vt:lpstr>L’equazione di Cattaneo</vt:lpstr>
    </vt:vector>
  </TitlesOfParts>
  <Company>CIRAM</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Tommaso Ruggeri</dc:creator>
  <cp:lastModifiedBy>Tommaso Ruggeri</cp:lastModifiedBy>
  <cp:revision>383</cp:revision>
  <dcterms:created xsi:type="dcterms:W3CDTF">2003-02-02T07:44:14Z</dcterms:created>
  <dcterms:modified xsi:type="dcterms:W3CDTF">2017-01-17T16:03:02Z</dcterms:modified>
</cp:coreProperties>
</file>